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 id="397" r:id="rId37"/>
    <p:sldId id="398" r:id="rId38"/>
    <p:sldId id="400" r:id="rId39"/>
    <p:sldId id="399" r:id="rId40"/>
    <p:sldId id="401" r:id="rId41"/>
    <p:sldId id="405" r:id="rId42"/>
    <p:sldId id="402" r:id="rId43"/>
    <p:sldId id="403" r:id="rId44"/>
    <p:sldId id="404" r:id="rId45"/>
    <p:sldId id="406" r:id="rId46"/>
    <p:sldId id="407" r:id="rId47"/>
    <p:sldId id="408" r:id="rId48"/>
    <p:sldId id="415" r:id="rId49"/>
    <p:sldId id="409" r:id="rId50"/>
    <p:sldId id="410" r:id="rId51"/>
    <p:sldId id="411" r:id="rId52"/>
    <p:sldId id="412" r:id="rId53"/>
    <p:sldId id="413" r:id="rId54"/>
    <p:sldId id="414" r:id="rId55"/>
    <p:sldId id="417" r:id="rId56"/>
    <p:sldId id="418" r:id="rId57"/>
    <p:sldId id="416" r:id="rId58"/>
    <p:sldId id="420" r:id="rId59"/>
    <p:sldId id="421" r:id="rId60"/>
    <p:sldId id="419" r:id="rId61"/>
    <p:sldId id="422" r:id="rId62"/>
    <p:sldId id="423" r:id="rId63"/>
    <p:sldId id="424" r:id="rId64"/>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090A"/>
    <a:srgbClr val="C50A0A"/>
    <a:srgbClr val="AC0B0A"/>
    <a:srgbClr val="F2F2F2"/>
    <a:srgbClr val="00A200"/>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2"/>
    <p:restoredTop sz="95704"/>
  </p:normalViewPr>
  <p:slideViewPr>
    <p:cSldViewPr snapToGrid="0">
      <p:cViewPr>
        <p:scale>
          <a:sx n="83" d="100"/>
          <a:sy n="83" d="100"/>
        </p:scale>
        <p:origin x="1912" y="816"/>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21:05.826"/>
    </inkml:context>
    <inkml:brush xml:id="br0">
      <inkml:brushProperty name="width" value="0.05292" units="cm"/>
      <inkml:brushProperty name="height" value="0.05292" units="cm"/>
      <inkml:brushProperty name="color" value="#FF0000"/>
    </inkml:brush>
  </inkml:definitions>
  <inkml:trace contextRef="#ctx0" brushRef="#br0">13382 8899 24575,'-51'0'0,"-4"0"0,-1 0-1872,23 0 0,-3 0 1872,-21 0 0,-5 0 0,-1 0 0,-1 0 118,15 0 0,0 0 1,-1 0-119,-5 0 0,-2 0 0,4 0 0,-9 0 0,2 0 0,16 1 0,0 0 0,0-3 325,-14-4 1,2-4-326,1-6 0,1-3 0,1-1 0,-1-3 0,-2-8 0,1-2 0,10 7 0,1-2 0,-7-7 0,1-3 0,9 3 0,4-1 0,5 6 0,4 0 0,7 1 0,2 1 0,-9-25 0,8-7 0,-3 4 718,19 22 0,3 1-718,-2-13 0,3-15 0,10 26 0,4 0-415,0-2 0,3 0 415,12-8 0,4-1-911,-2 0 0,2 1 911,3 1 0,1 1 0,0 0 0,0 2 0,2 1 0,0 2 0,2 3 0,0 2 0,0 0 0,2 1 0,3 6 0,1 1 0,-4 1 0,2 0-224,0 6 1,3 0 0,1 0 223,-3 1 0,0 1 0,3 0 0,-4 2 0,2 1 0,1 1 0,2 1-278,3 0 1,1 2 0,1 2 0,0 0 277,2 2 0,1 0 0,0 2 0,0 0 0,6 1 0,1 0 0,0 1 0,0 0 0,-1 0 0,-1 1 0,0 0 0,0 1 0,-4-1 0,0 1 0,0 0 0,-1 2 0,-1 2 0,-1 1 0,0 1 0,-1 1 0,-5 1 0,-1 0 0,-1 1 0,0 1 81,0 2 0,0 0 0,-1 1 0,-1 1-81,9 5 0,-2 1 0,0-1 0,-2-3 0,0-1 0,-1 2 0,-3 1 0,-1 1 0,-1-2 0,9 3 0,-3-1 0,-6 3 0,-2 0 0,-11-5 0,-1-1 0,-1 2 0,-2 1 1638,25 18-1638,-6-5 0,-8 1 0,0-3 0,-4 4 0,4-4 0,-8 2 706,-7-8-706,-5 2 1748,0 13-1748,-7-10 1129,3 16-1129,-7 4 188,-4 10-188,-2-21 0,0 2 0,-1-1 0,-2 0 0,-3 1 0,-4 2 0,-3 2 0,-5 1 0,-7 3 0,-5-1 0,-3-1 0,-2-2 0,-7-2 0,-1-4 0,4-7 0,-2-3 0,-10 0 0,-4-4 0,0-3 0,-3-2-209,9-7 0,-2 0 1,0-1 208,3-1 0,1-2 0,0 1-814,-19 1 0,3-1 814,13 0 0,0-1 0,3-2 0,-2 0 0,3 0 0,2-1 0,0 0 0,-2 1 0,-4 1 0,5-2 0,3-1 0,3 0 0,-5 0 0,0 0-352,0 1 0,1-1 352,8 0 0,1-1 0,-5-1 0,1 0 0,-21 1-327,-5-4 327,6 0 0,8 0 542,11 0-542,0 0 1585,14 0-1585,-2 0 776,8 0-776,2 0 0,6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0:57.465"/>
    </inkml:context>
    <inkml:brush xml:id="br0">
      <inkml:brushProperty name="width" value="0.05292" units="cm"/>
      <inkml:brushProperty name="height" value="0.05292" units="cm"/>
      <inkml:brushProperty name="color" value="#FF0000"/>
    </inkml:brush>
  </inkml:definitions>
  <inkml:trace contextRef="#ctx0" brushRef="#br0">17508 15303 24575,'16'0'0,"0"0"0,-1 0 0,12 0 0,6-10 0,15 1 0,1-12 0,9 5 0,-3-6 0,-11 9 0,-9-4 0,-4 5 0,-10 1 0,9 1 0,-12 3 0,3-1 0,-3 1 0,3-3 0,-3 2 0,3-5 0,1 4 0,-4-4 0,2 5 0,-2-2 0,4 0 0,-1 2 0,1-6 0,14-1 0,7-8 0,15-5 0,-26 13 0,-1-1 0,0 0 0,1 0 0,2-2 0,1 0 0,0-1 0,0 0 0,1-2 0,0 0 0,1 0 0,0 0 0,-2 3 0,0-1 0,10-5 0,0 1 0,-5 5 0,0 0 0,7-5 0,1-1 0,-7 5 0,-1-1 0,2-3 0,-3-1 0,-5 6 0,-2 0 0,21-18 0,3 3 0,-14 6-231,-11 10 0,0 0 231,13-8 0,9-3 0,-9 3 0,0-2 0,-2 2 0,-3-1 0,3 1-23,-3-1 23,-1 0 0,-6 5 0,1 1 0,12-3 0,4-1 230,-18 10 1,1 0-231,2-4 0,0 1 12,0 2 0,1 0-12,2-3 0,0 0 0,-5 3 0,0 1 0,0-1 0,-1-1 0,17-10 0,4-4 0,-20 10 0,1 0 0,-3 2 0,2-1 0,7-6 0,2-1 0,-5 3 0,-1 0 0,5-2 0,0-1 0,0 0 0,-2 1 0,-7 5 0,-1 0-271,6-2 1,-2 0 270,8-5 0,14-6 0,-6 1 0,-11 10 0,15-10 0,-15 11 0,9-5 0,0-1 0,-8 1-41,7 0 41,-12 0 0,7 1 0,4-11 0,-18 14 0,1 0 0,2-4 0,2 0 0,5-2 0,1 0 0,-1 2 0,1 1 0,6-1 0,0 0 0,-1 2 0,-1 1 270,0-1 0,0 0-270,-2 1 0,-1 0 0,0 0 0,0-1 21,-1-2 0,-1 0-21,4 1 0,0-1 0,5-2 0,1-2 0,-1 1 0,0-1 0,3-3 0,-2 1-513,-8 7 0,-3 1 513,-5 0 0,-1 1 0,17-5 0,-20 8 0,1-2 0,9-1 0,2-1 0,-2 2 0,-1 1-532,-1 1 0,0 0 532,2-1 0,-2 2 0,1-1-184,-2-2 1,-1 0 183,6 0 0,-6 0 0,2-1 0,13-11 0,-15 12 0,2-2 0,2-4 0,-2 1 0,16-10 0,-17 11 0,1-1 475,-3 3 1,0-1-476,2 2 0,0-1 0,10-10 0,1 1 0,-4 8 0,-3 1 549,-6 1 0,-3 1-549,17-6 408,-20 11-408,-15 11 0,-6 3 0,-3 3 0</inkml:trace>
  <inkml:trace contextRef="#ctx0" brushRef="#br0" timeOffset="3983">24457 11315 24575,'32'0'0,"-5"-3"0,22-12 0,-20-3 0,25-10 0,-25 7 0,3 2 0,0-1 0,-4-1 0,5 0 0,4 0 0,-3 1 0,8-2 0,-3-3 0,-11 6 0,1 1 0,14-11 0,-15 11 0,0-1 0,0-1 0,0-2 0,2 0 0,2-1 0,4-7 0,2-1 0,0 3 0,0 0 0,-4 0 0,1 1 0,0 1 0,1 1 0,-1-2 0,-2-1 0,-1 3 0,0-1 0,1-3 0,1-1 0,-5 5 0,0 0 0,0-2 0,0 1 0,0 1 0,-2 1 0,21-20 0,-20 19 0,0-1 0,0 1 0,1 0 0,3-5 0,-1 1 0,-6 4 0,-1 2 0,1 0 0,-2 0 0,8-11 0,3 4 0,-4-3 0,3 2 0,-8 2 0,8 0 0,-8 5 0,3-1 0,0 1 0,-3 0 0,3 0 0,6-7 0,1 0 0,9-3 0,1-4 0,0 4 0,-20 13 0,0-1 0,4-1 0,-1-3 0,1-2 0,2-2 0,10-6 0,1-1 0,-4-1 0,0-2 0,-5 13 0,3 0 0,-2 0 0,8-10 0,1 0 0,-7 7 0,3 1 0,-4 1-596,0 0 0,-1 1 596,9-9 0,-4 0 0,3-6 0,-1 4 0,-16 11 0,0 0 0,2 2 0,0 0 0,8-7 0,-1-1 0,-7 8 0,0 1 0,22-17 0,0 0 0,-7 12 0,-17 7 0,0 0 0,17-5 0,-17 3 0,0 0 0,16-7 0,-16 8 0,-1-2 0,22-20 0,-22 16 0,1-2 596,5-6 0,1-1-596,0 0 0,-1 0 0,3 1 0,-1 1 0,-2 4 0,0 0 0,3 0 0,1 0 0,-2 2 0,0 1 0,0-1 0,0 1 0,-3 2 0,-1 0 0,15-16 0,-14 11 0,-10 15 0,-7 3 0,-3 7 0,0-2 0,-1 1 0,1-2 0,1 3 0,1 2 0,-2 5 0,18-17 0,-3-2 0,4-3 0,15-14 0,5-6-555,-8 7 0,2-4 0,1 0 555,-8 6 0,1-2 0,0 1 0,-1 0 0,6-7 0,-1 0 0,0 0-88,0-2 0,0 0 1,-3 2 87,1-2 0,-2 3 0,1-2 0,-2 3 0,-10 13 0,-3 3 0,9-12 0,-9 19 0,-10 10 1642,0 1-1642,0 1 286,3-2-286,-5 0 0,2 3 0,-7-2 0,1 4 0,0-2 0,-3 1 0,-1-1 0,4-9 0,5-8 0,5-4 0,14-16 0,-3 7 0,12-17 0,-9 12 0,1-2 0,-12 16 0,-3 5 0,-4 0 0,0 2 0,-1-3 0,6-5 0,-2 0 0,8-6 0,-9 10 0,-2 2 0,-6 13 0,0-1 0,-2 2 0,1 1 0,-1-5 0,2-1 0,3 0 0,-1-3 0,9-6 0,-2-3 0,4-2 0,-6 5 0,-3 9 0,-4 1 0,0 3 0,0 2 0,0-1 0,-1 2 0,5-12 0,6-8 0,10-9 0,3-8 0,0 10 0,-9 3 0,-7 14 0,-5 2 0,4-5 0,11-17 0,3-4 0,6-3 0,-10 8 0,-7 14 0,-5 4 0,-4 5 0,0 2 0,0 4 0,-3-2 0,3 4 0,-3-7 0,3 0 0,7-8 0,9-13 0,0 3 0,6-6 0,-12 12 0,-4 8 0,0-3 0,-3-1 0,12-16 0,1 0 0,0-4 0,-3 12 0,-6 9 0,-7 6 0,5-6 0,-7 4 0,9-11 0,6-8 0,3 0 0,4-4 0,-9 11 0,-5 13 0,-6 1 0,0 9 0,0-8 0,0 0 0,3-1 0,-2-1 0,10-4 0,-3-3 0,7-5 0,-7 2 0,-2 10 0,-3-2 0,-2 6 0,4-9 0,-1 2 0,6-17 0,1 8 0,1-9 0,-3 11 0,-5 7 0,-4 4 0,-1 6 0,-2-8 0,6 3 0,1-17 0,2 8 0,-2-4 0,-4 12 0,-3 7 0</inkml:trace>
  <inkml:trace contextRef="#ctx0" brushRef="#br0" timeOffset="39867">22534 4852 24575,'-23'0'0,"0"0"0,-1 0 0,4 0 0,7 0 0,-2 0 0,4 12 0,-6-6 0,6 13 0,2-9 0,2 0 0,1 5 0,3-7 0,0 3 0,3-5 0,0 0 0,0 0 0,0 0 0,0 0 0,3 0 0,0 0 0,3 3 0,0-2 0,10 8 0,13 0 0,7 6 0,12-3 0,-12-1 0,-9-6 0,-9-5 0,1-3 0,8-3 0,9-7 0,3 0 0,0-11 0,-8-2 0,-4-4 0,-11 3 0,0-1 0,-9 11 0,3-6 0,-6 7 0,-1 0 0,-3-2 0,0 3 0,0-1 0,0 1 0,0 3 0,-6-3 0,2 5 0,-9-4 0,-1 7 0,-8-5 0,-1 5 0,-7-3 0,3 1 0,-14 2 0,9-3 0,-6 1 0,18 3 0,4-3 0,7 3 0,4 0 0,1 0 0,2 0 0</inkml:trace>
  <inkml:trace contextRef="#ctx0" brushRef="#br0" timeOffset="41116">22829 4893 24575,'0'9'0,"0"4"0,0 14 0,0 6 0,0 10 0,0-11 0,0 3 0,0 28 0,0-16 0,0 1 0,0-11 0,0-1 0,0 2 0,0-2 0,0 17 0,0-5 0,0-12 0,0-2 0,0-14 0,0-2 0,0-9 0,0 0 0,0-6 0,0 0 0</inkml:trace>
  <inkml:trace contextRef="#ctx0" brushRef="#br0" timeOffset="44982">17771 15286 24575,'36'0'0,"0"0"0,-2 0 0,2 0 0,13 1 0,1-2 0,-12 0 0,1-2-1325,4-2 0,3-1 1,-3-2 1324,4-5 0,-2-2 0,10 2 0,1-1 0,-3-4 0,-2 0 0,-8 6 0,2 1 0,12-6 0,1-1 0,-7 1 0,-1 0 0,4 3 0,0-1 0,-8-1 0,0 1 429,-2 4 1,3-1-430,-5-2 0,3-2 0,3 1 0,6-2 0,3 1 0,3 0-203,-5 0 1,2 0 0,2 0 0,-1-1 202,3 1 0,1 0 0,-1-1 0,0 2 0,-4 0 0,0 0 0,0 1 0,-1 0 0,-2 0 0,0-1 0,-1 1 0,1 0 0,-1 0 0,1-1 0,-1 1 0,2 0-548,5-1 0,0 0 0,2 0 0,1 1 548,-8 2 0,1 1 0,2 0 0,-1 0 0,2 0-189,3-1 0,0 0 0,2 0 0,-1 1 0,1 0 189,-11 2 0,1 1 0,0 1 0,0-1 0,1 1 0,-2-1 0,11-1 0,0-1 0,0 1 0,0 0 0,2 0 0,-5 2 0,1 0 0,1 0 0,0 0 0,0 1 0,0-1-489,-3 1 1,1 0-1,-2 0 1,2 0-1,1 0 1,1 1 488,-6 2 0,1-1 0,1 1 0,2 1 0,-1-1 0,-1 1 0,-1-1 0,-2 1-461,6-1 1,-1 1-1,-1-1 1,-2 1 0,0 0-1,-1 1 461,5 0 0,-1 1 0,-2 1 0,2-1 0,0 0 0,-5 0 0,2 0 0,0 0 0,0 0 0,-4 0 0,-3 0 0,15 0 0,-6 0 0,5 0-312,-9 0 1,4 0-1,3 0 1,-1 0-1,-3 0 312,4 0 0,-1 0 0,-2 0 0,-2 0-148,-6 0 0,-3 0 0,1 0 0,1 0 148,9 0 0,2 0 0,1 0 0,-2 0 0,-5 1 0,-1 1 0,0 0 0,1 0-114,3 0 1,0 0 0,1 0-1,1 1 114,-9 0 0,0 0 0,1 0 0,1 0 0,-1 1-8,4 0 0,1 1 1,0 0-1,0 0 0,0 0 8,0-1 0,2-1 0,-1 1 0,-1-1 0,-2 1 0,3 2 0,-3-1 0,1 1 0,0 0 94,-5-2 1,2 1 0,0 0 0,-2-1 0,-3 0-95,8 1 0,-4 0 0,4 0 158,-6 0 1,4 1 0,3 0 0,0-1 0,-1 1-159,-1-2 0,1 0 0,0 0 0,0 1 0,3-1 0,-3 0 0,2 0 0,0 1 0,2-1 0,0 1 0,1 0 118,-6 0 0,1 1 0,2-1 0,-1 1 0,0 0 0,-1 1 1,-1-1-119,3 1 0,0 1 0,-1 0 0,-1 0 0,-1 0 0,0 0 0,7 2 0,-1 0 0,-1 1 0,-1-1 0,-3 1 619,4 2 0,-2 1 0,-1-1 1,-3 0-620,9 0 0,-3 0 0,0-1 757,-3 0 1,1 1 0,0-1-758,4 0 0,1 1 0,-2 0 0,-8-3 0,-2 0 0,0 2 600,-2 0 1,0 2-1,-3-2-600,7 1 0,-7-2 0,9 10 3460,-20-11-3460,-26-3 1919,2-1-1919,8 4 1316,8 2-1316,7 7 57,2-2-57,-4 3 0,-2-4 0,-4-4 0,-1 2 0,-4-6 0,4 3 0,1-4 0,9 5 0,4-1 0,6 2 0,5 4 0,3 1-923,7-2 1,-1 1 922,-7 2 0,-3-1 0,-6-5 0,-2-2 0,12 11 0,3-3 0,-24-5 0,-6-1 0,4 3 1845,0-2-1845,-8 2 0,-4-6 0,-8-1 0,1-1 0,0 1 0,0 3 0,-2 1 0,-2-4 0,-2 0 0,-2-6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4:41.598"/>
    </inkml:context>
    <inkml:brush xml:id="br0">
      <inkml:brushProperty name="width" value="0.05292" units="cm"/>
      <inkml:brushProperty name="height" value="0.05292" units="cm"/>
      <inkml:brushProperty name="color" value="#FF0000"/>
    </inkml:brush>
  </inkml:definitions>
  <inkml:trace contextRef="#ctx0" brushRef="#br0">30826 12031 24575,'-46'0'0,"0"0"0,-6 0 0,-7 0 0,-5 0 0,7 0 0,-6 0 0,-3 0 0,0 0 0,2 0-1967,4 0 1,1 0 0,1 0 0,-2 0 0,1 0 1767,-4 0 1,-2 0-1,1 0 1,1 0-1,4 0 199,0 0 0,4 0 0,1 0 0,-2 0 159,4 0 1,-1 0-1,-1 0 1,0 0-1,1 0-159,0 0 0,-1 0 0,1 0 0,0 0 0,0 0 0,-1 0 0,0 0 0,-1 0 0,1 0 0,0 0 0,-11 0 0,-1 0 0,1 0 0,2 0 219,7 0 0,1 0 0,1 0 0,0 0-219,-1 0 0,1 0 0,-1 0 0,1 0 0,0 0 0,0 0 0,0 0 0,1 0 0,-12-1 0,0 1 0,1 1 0,-1 4 0,1 1 0,2 2-119,11-2 0,1 2 1,2 3 118,-2 5 0,2 2 0,2 2 0,-6 4 0,3 3 2503,-4 4 0,5 1-2503,14-7 0,4 0 0,-13 17 2192,22-5-2192,16 4 1665,2 3-1665,3 4 644,0-7-644,0 0 0,3-7 0,6 12 0,4-9 0,8 2 0,5 4 0,6-3-632,10 7 632,6-3 0,-22-20 0,2-1 0,3-4 0,1-2 0,0 5 0,2 0 0,3-6 0,2-1 0,2 1 0,4 0 0,-3-2 0,5 0 0,1-1 0,4-2 0,2-2 0,3 2-390,-7-1 0,3 2 0,0-1 0,0-1 390,-1-2 0,1-1 0,-1-1 0,0 1 0,0 1 0,0 1 0,0-1 0,-1 0 0,-1-2 0,0 0 0,-1-1 0,1 1 0,2 0 0,-1 0 0,1-1 0,0 0 0,2 0 0,-1-1 0,2 0 0,0-1-594,7 0 0,0-2 0,2 0 0,0 1 594,-10-1 0,1 0 0,1 0 0,-1 0 0,0 0 0,1-1 0,-1 0 0,1 0 0,-1 0 0,0 0 0,-2 0 0,0 0 0,0 0 0,0 0 0,-2 0 0,7 0 0,-1 0 0,-1 0 0,-3 0 0,4 0 0,-3 0 0,-2 0 0,-3 0 0,-1 0 0,-1 0 0,18-2 0,0-1 0,-18-1 0,1-2 0,-1 0 0,16-1 0,-2-3 0,0-4 0,-5-2-382,-20 4 1,-3-1 381,2-1 0,-2-1 368,20-13-368,2-4 0,-9-1 661,-16 10 1,1-1-662,2-6 0,0 1 0,-3 3 0,-3 1 1257,-4-1 1,-3-1-1258,8-29 974,-11-1-974,-9 8 0,-3-3 75,-5 7 1,-5 0-76,-8-6 0,-5 0 0,-6 0 0,-6 2 0,4 15 0,-4 1 0,0 1-360,-1-2 1,-1 0 0,-5 2 359,-13-4 0,-6 2 0,-2 2-434,12 10 0,-2 3 0,0 0 0,-2 2 434,-3 1 0,-3 0 0,0 3 0,0 0 0,0 1 0,-2 1 0,1 2 0,3 1 0,-9 3 0,2 1 0,4 1 0,-8-3 0,5 2 0,13 4 0,8 0 0,2 0 0,14-3 0,-2 2 0,16-2 0,0 3 0</inkml:trace>
  <inkml:trace contextRef="#ctx0" brushRef="#br0" timeOffset="4034">31442 4543 24575,'-37'0'0,"1"0"0,-2 8 0,-2 3 0,-9 0 0,1 3 0,6 6 0,2 3 0,-3-2 0,2 1 0,-9 7 0,-3 3 0,15-6 0,12-7 0,-11 13 0,12-14 0,-10 20 0,-6 0 0,13-6 0,-6 10 0,9-11 0,-7 13 0,0-4 0,-3 5 0,8-6 0,-3 5 0,4-2 0,10-12 0,-1 2 0,1 0 0,1 2 0,-3 5 0,2 2 0,2 1 0,3-1 0,-6 15 0,12-21 0,2-1 0,0 11 0,3 4 0,0-10 0,0-12 0,8-8 0,14-3 0,10-2 0,11 0 0,1 1 0,-1-1 0,4-6 0,-12-1 0,10-4 0,-17-2 0,13 3 0,-3-4 0,4 0 0,1 0 0,-6 0 0,0 0 0,-1 0 0,-3 0 0,3 0 0,-5 0 0,1-3 0,-1-5 0,15-12 0,-1-8 0,-14 11 0,1-2 0,-5-4 0,0-2 0,3 0 0,1-1 0,-1-8 0,1-2 0,2 2 0,0 0 0,1-3 0,0-2 0,-3 2 0,-2 0 0,-2-1 0,-3-1 0,-1 1 0,-4-1 0,-2-3 0,-4 0 0,-1 8 0,-3 2 0,-1-26 0,-5 14 0,-2 3 0,-1-2 0,-2 5 0,-3 1 0,-8 5 0,-12-1 0,-9 3 0,-1 0 0,-2 9 0,0 0 0,-1 5 0,-4 2 0,-1-2 0,6 7 0,-5 1 0,7 4 0,12 4 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3:56.182"/>
    </inkml:context>
    <inkml:brush xml:id="br0">
      <inkml:brushProperty name="width" value="0.05292" units="cm"/>
      <inkml:brushProperty name="height" value="0.05292" units="cm"/>
      <inkml:brushProperty name="color" value="#FF0000"/>
    </inkml:brush>
  </inkml:definitions>
  <inkml:trace contextRef="#ctx0" brushRef="#br0">25638 10667 24575,'0'-24'0,"0"-1"0,0 4 0,0-5 0,0-1 0,0-1 0,0 6 0,0-9 0,0 8 0,0-12 0,0 8 0,0 3 0,0-2 0,0 3 0,0-4 0,0 7 0,0 1 0,3 10 0,6 0 0,16 2 0,16 4 0,24-1 0,-25 4 0,1 0 0,7 0 0,2 0 0,-1 0 0,0 0 0,4 0 0,-3 0 0,-15 0 0,-2 0 0,1 0 0,-2 0 0,5 4 0,1 0 0,-2 1 0,9 2 0,-14-6 0,9 2 0,-22-3 0,-1 3 0,-2-2 0,-1 2 0,-2-3 0,-6-5 0,-4-12 0,-2-11 0,0-21 0,0-10 0,0 25 0,0-1 0,0-2 0,0 0 0,1 0 0,-2 0 0,0 1 0,-1 3 0,-2-17 0,-1 10 0,-1 22 0,5-2 0,-2 5 0,0-5 0,2 5 0,-2-2 0,3 4 0,0-4 0,0 3 0,0 0 0,0 2 0,0 5 0,0-2 0,0 3 0,0 0 0,12 3 0,10 0 0,23 3 0,9 0 0,-20 0 0,0 0 0,30 0 0,-30 0 0,0 0 0,28 0 0,-3 0 0,-6 0 0,-15 0 0,-3 0 0,-16 0 0,6 0 0,-1-3 0,1 2 0,-1-2 0,-8 3 0,-7 0 0,-3 0 0,-2-2 0,-2-1 0,-2-9 0,0-5 0,0-13 0,0-15 0,-3 8 0,-2-2 0,2 0 0,0-1 0,-3-10 0,-1-2 0,5 5 0,0 2 0,-2 3 0,0 1 0,4 3 0,-1 3 0,-5-19 0,2 7 0,-3 14 0,0 3 0,3 17 0,20 3 0,7 8 0,25 2 0,8 0-542,-23 0 0,3 0 542,1 0 0,2 0 0,7 0 0,-1 0 0,-11 0 0,-1 0-246,7 0 0,0 0 246,16 0 0,7 0 0,-2 0 0,2 0 0,-7 0 0,-2 0 0,-15 0 1057,-15 0-1057,-8 0 519,-8 0-519,-2 0 0,-3 0 0,-1 0 0</inkml:trace>
  <inkml:trace contextRef="#ctx0" brushRef="#br0" timeOffset="6567">24994 10793 24575,'8'0'0,"2"0"0,2 0 0,19 0 0,5 0 0,17 0 0,-5 0 0,0 0 0,-9 0 0,0-3 0,-1 2 0,2-2 0,3 3 0,-4-3 0,0 2 0,-4-2 0,3 0 0,1 2 0,-9-5 0,1 5 0,-17-5 0,3 5 0,-1-5 0,-1 2 0,5 0 0,-6-2 0,3 6 0,0-7 0,-3 7 0,9-10 0,-3 6 0,3-6 0,3 4 0,-3-1 0,7 0 0,1 4 0,4-3 0,-1-1 0,5-1 0,5-2 0,4 2 0,1-2 0,-5 1 0,-15-1 0,-7 3 0,1-3 0,6-1 0,1 0 0,1 1 0,-9 2 0,-1 1 0,1 0 0,-4 0 0,-1 0 0,-1 0 0,-1 0 0,5 0 0,-2 0 0,4 3 0,-1-3 0,1 3 0,4-3 0,-3 0 0,2-1 0,-3 1 0,0-1 0,5-2 0,6-4 0,6-1 0,4-3 0,-3 7 0,-2-3 0,-7 4 0,7-4 0,-6 0 0,10-4 0,-3 3 0,1-6 0,-5 7 0,-8 0 0,-11 8 0,7 0 0,-1-4 0,2-2 0,-1-4 0,-4 0 0,1-1 0,7-3 0,-7 3 0,-1 4 0,-6 3 0,-3 1 0,3 1 0,-6-1 0,5 2 0,-2-2 0,0 2 0,2-6 0,-2 6 0,0-2 0,2 0 0,-2 1 0,0-1 0,3 3 0,-7-1 0,9-2 0,-1-4 0,8-1 0,2-5 0,-1 2 0,3 0 0,-6-2 0,2 3 0,1-4 0,-3 0 0,2 0 0,-2 1 0,-1-1 0,0 1 0,-2 2 0,-1 1 0,-6 6 0,2-2 0,-2 5 0,0-6 0,3 6 0,-6-6 0,2 6 0,1-2 0,-3-1 0,5 3 0,-2-2 0,6-4 0,-2 2 0,2-5 0,3 0 0,2-1 0,2-3 0,-1 0 0,-2 0 0,-1 1 0,-2-1 0,2-3 0,-3 0 0,7-7 0,-2-1 0,6 0 0,-9-3 0,4 9 0,-9-1 0,3 6 0,-6 7 0,-1-2 0,-3 8 0,0-2 0,0 0 0,1-1 0,2-1 0,-2-1 0,3 2 0,-1-4 0,-2 4 0,3-2 0,-4 5 0,3-2 0,-3 3 0,3 2 0,-6-1 0,-1-9 0,1-2 0,1-10 0,7 4 0,-3 5 0,5-4 0,-3 1 0,4-5 0,3-2 0,-4 1 0,7-5 0,-5 0 0,4 0 0,-1-7 0,3 6 0,-3-7 0,2 4 0,-6 4 0,3 1 0,-4 3 0,0 1 0,0-4 0,1-1 0,0-4 0,-4 6 0,0 5 0,0 4 0,-3 4 0,2-1 0,-5 4 0,-1 4 0,0 0 0,-3 2 0,3-5 0,0 2 0,-2 0 0,2 0 0,-3 1 0,3 5 0,-3-5 0,3 6 0,-1 0 0,-1 0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1/20/24</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36</a:t>
            </a:fld>
            <a:endParaRPr lang="en-CO"/>
          </a:p>
        </p:txBody>
      </p:sp>
    </p:spTree>
    <p:extLst>
      <p:ext uri="{BB962C8B-B14F-4D97-AF65-F5344CB8AC3E}">
        <p14:creationId xmlns:p14="http://schemas.microsoft.com/office/powerpoint/2010/main" val="274355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37</a:t>
            </a:fld>
            <a:endParaRPr lang="en-CO"/>
          </a:p>
        </p:txBody>
      </p:sp>
    </p:spTree>
    <p:extLst>
      <p:ext uri="{BB962C8B-B14F-4D97-AF65-F5344CB8AC3E}">
        <p14:creationId xmlns:p14="http://schemas.microsoft.com/office/powerpoint/2010/main" val="199636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38</a:t>
            </a:fld>
            <a:endParaRPr lang="en-CO"/>
          </a:p>
        </p:txBody>
      </p:sp>
    </p:spTree>
    <p:extLst>
      <p:ext uri="{BB962C8B-B14F-4D97-AF65-F5344CB8AC3E}">
        <p14:creationId xmlns:p14="http://schemas.microsoft.com/office/powerpoint/2010/main" val="323121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39</a:t>
            </a:fld>
            <a:endParaRPr lang="en-CO"/>
          </a:p>
        </p:txBody>
      </p:sp>
    </p:spTree>
    <p:extLst>
      <p:ext uri="{BB962C8B-B14F-4D97-AF65-F5344CB8AC3E}">
        <p14:creationId xmlns:p14="http://schemas.microsoft.com/office/powerpoint/2010/main" val="73118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40</a:t>
            </a:fld>
            <a:endParaRPr lang="en-CO"/>
          </a:p>
        </p:txBody>
      </p:sp>
    </p:spTree>
    <p:extLst>
      <p:ext uri="{BB962C8B-B14F-4D97-AF65-F5344CB8AC3E}">
        <p14:creationId xmlns:p14="http://schemas.microsoft.com/office/powerpoint/2010/main" val="228448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41</a:t>
            </a:fld>
            <a:endParaRPr lang="en-CO"/>
          </a:p>
        </p:txBody>
      </p:sp>
    </p:spTree>
    <p:extLst>
      <p:ext uri="{BB962C8B-B14F-4D97-AF65-F5344CB8AC3E}">
        <p14:creationId xmlns:p14="http://schemas.microsoft.com/office/powerpoint/2010/main" val="342085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42</a:t>
            </a:fld>
            <a:endParaRPr lang="en-CO"/>
          </a:p>
        </p:txBody>
      </p:sp>
    </p:spTree>
    <p:extLst>
      <p:ext uri="{BB962C8B-B14F-4D97-AF65-F5344CB8AC3E}">
        <p14:creationId xmlns:p14="http://schemas.microsoft.com/office/powerpoint/2010/main" val="2253197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43</a:t>
            </a:fld>
            <a:endParaRPr lang="en-CO"/>
          </a:p>
        </p:txBody>
      </p:sp>
    </p:spTree>
    <p:extLst>
      <p:ext uri="{BB962C8B-B14F-4D97-AF65-F5344CB8AC3E}">
        <p14:creationId xmlns:p14="http://schemas.microsoft.com/office/powerpoint/2010/main" val="190280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44</a:t>
            </a:fld>
            <a:endParaRPr lang="en-CO"/>
          </a:p>
        </p:txBody>
      </p:sp>
    </p:spTree>
    <p:extLst>
      <p:ext uri="{BB962C8B-B14F-4D97-AF65-F5344CB8AC3E}">
        <p14:creationId xmlns:p14="http://schemas.microsoft.com/office/powerpoint/2010/main" val="199571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45</a:t>
            </a:fld>
            <a:endParaRPr lang="en-CO"/>
          </a:p>
        </p:txBody>
      </p:sp>
    </p:spTree>
    <p:extLst>
      <p:ext uri="{BB962C8B-B14F-4D97-AF65-F5344CB8AC3E}">
        <p14:creationId xmlns:p14="http://schemas.microsoft.com/office/powerpoint/2010/main" val="250527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1/20/24</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1/20/24</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27.jp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customXml" Target="../ink/ink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54.jp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customXml" Target="../ink/ink17.xml"/><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customXml" Target="../ink/ink18.xml"/><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6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956680-D363-7526-55F4-71C3DE0CB7DF}"/>
                  </a:ext>
                </a:extLst>
              </p:cNvPr>
              <p:cNvSpPr txBox="1"/>
              <p:nvPr/>
            </p:nvSpPr>
            <p:spPr>
              <a:xfrm>
                <a:off x="985227" y="1463964"/>
                <a:ext cx="6736781"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2" name="TextBox 1">
                <a:extLst>
                  <a:ext uri="{FF2B5EF4-FFF2-40B4-BE49-F238E27FC236}">
                    <a16:creationId xmlns:a16="http://schemas.microsoft.com/office/drawing/2014/main" id="{B4956680-D363-7526-55F4-71C3DE0CB7DF}"/>
                  </a:ext>
                </a:extLst>
              </p:cNvPr>
              <p:cNvSpPr txBox="1">
                <a:spLocks noRot="1" noChangeAspect="1" noMove="1" noResize="1" noEditPoints="1" noAdjustHandles="1" noChangeArrowheads="1" noChangeShapeType="1" noTextEdit="1"/>
              </p:cNvSpPr>
              <p:nvPr/>
            </p:nvSpPr>
            <p:spPr>
              <a:xfrm>
                <a:off x="985227" y="1463964"/>
                <a:ext cx="6736781" cy="780406"/>
              </a:xfrm>
              <a:prstGeom prst="rect">
                <a:avLst/>
              </a:prstGeom>
              <a:blipFill>
                <a:blip r:embed="rId3"/>
                <a:stretch>
                  <a:fillRect l="-564" t="-8065"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D6B758-0C96-5DE1-2DCF-A7936F32A6D6}"/>
                  </a:ext>
                </a:extLst>
              </p:cNvPr>
              <p:cNvSpPr txBox="1"/>
              <p:nvPr/>
            </p:nvSpPr>
            <p:spPr>
              <a:xfrm>
                <a:off x="985227" y="2792820"/>
                <a:ext cx="8106835"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𝑚𝑎𝑥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𝑐𝑢𝑟𝑟𝑒𝑛𝑡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5" name="TextBox 4">
                <a:extLst>
                  <a:ext uri="{FF2B5EF4-FFF2-40B4-BE49-F238E27FC236}">
                    <a16:creationId xmlns:a16="http://schemas.microsoft.com/office/drawing/2014/main" id="{85D6B758-0C96-5DE1-2DCF-A7936F32A6D6}"/>
                  </a:ext>
                </a:extLst>
              </p:cNvPr>
              <p:cNvSpPr txBox="1">
                <a:spLocks noRot="1" noChangeAspect="1" noMove="1" noResize="1" noEditPoints="1" noAdjustHandles="1" noChangeArrowheads="1" noChangeShapeType="1" noTextEdit="1"/>
              </p:cNvSpPr>
              <p:nvPr/>
            </p:nvSpPr>
            <p:spPr>
              <a:xfrm>
                <a:off x="985227" y="2792820"/>
                <a:ext cx="8106835" cy="780406"/>
              </a:xfrm>
              <a:prstGeom prst="rect">
                <a:avLst/>
              </a:prstGeom>
              <a:blipFill>
                <a:blip r:embed="rId4"/>
                <a:stretch>
                  <a:fillRect l="-469" t="-6349" b="-7937"/>
                </a:stretch>
              </a:blipFill>
            </p:spPr>
            <p:txBody>
              <a:bodyPr/>
              <a:lstStyle/>
              <a:p>
                <a:r>
                  <a:rPr lang="en-US">
                    <a:noFill/>
                  </a:rPr>
                  <a:t> </a:t>
                </a:r>
              </a:p>
            </p:txBody>
          </p:sp>
        </mc:Fallback>
      </mc:AlternateContent>
      <p:pic>
        <p:nvPicPr>
          <p:cNvPr id="7" name="Picture 6" descr="A graph showing a red line and a green line&#10;&#10;Description automatically generated">
            <a:extLst>
              <a:ext uri="{FF2B5EF4-FFF2-40B4-BE49-F238E27FC236}">
                <a16:creationId xmlns:a16="http://schemas.microsoft.com/office/drawing/2014/main" id="{B9CDE9BE-7BB1-6308-F364-ECC219269785}"/>
              </a:ext>
            </a:extLst>
          </p:cNvPr>
          <p:cNvPicPr>
            <a:picLocks noChangeAspect="1"/>
          </p:cNvPicPr>
          <p:nvPr/>
        </p:nvPicPr>
        <p:blipFill rotWithShape="1">
          <a:blip r:embed="rId5"/>
          <a:srcRect l="2713" t="11460" r="9492" b="2216"/>
          <a:stretch/>
        </p:blipFill>
        <p:spPr>
          <a:xfrm>
            <a:off x="599465" y="3802128"/>
            <a:ext cx="4143986" cy="3055872"/>
          </a:xfrm>
          <a:prstGeom prst="rect">
            <a:avLst/>
          </a:prstGeom>
        </p:spPr>
      </p:pic>
      <p:sp>
        <p:nvSpPr>
          <p:cNvPr id="9" name="Title 1">
            <a:extLst>
              <a:ext uri="{FF2B5EF4-FFF2-40B4-BE49-F238E27FC236}">
                <a16:creationId xmlns:a16="http://schemas.microsoft.com/office/drawing/2014/main" id="{E52C28A6-CCFE-043A-6D5D-1B1DC10D07F6}"/>
              </a:ext>
            </a:extLst>
          </p:cNvPr>
          <p:cNvSpPr txBox="1">
            <a:spLocks/>
          </p:cNvSpPr>
          <p:nvPr/>
        </p:nvSpPr>
        <p:spPr>
          <a:xfrm>
            <a:off x="9966466" y="2895096"/>
            <a:ext cx="1554520" cy="575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Maximum rate</a:t>
            </a:r>
            <a:endParaRPr lang="en-CA" sz="2000" dirty="0">
              <a:solidFill>
                <a:srgbClr val="FF0000"/>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2AD750A7-8DB6-B7B0-D447-3931E46FAAD0}"/>
              </a:ext>
            </a:extLst>
          </p:cNvPr>
          <p:cNvSpPr txBox="1">
            <a:spLocks/>
          </p:cNvSpPr>
          <p:nvPr/>
        </p:nvSpPr>
        <p:spPr>
          <a:xfrm>
            <a:off x="9966466" y="1630869"/>
            <a:ext cx="1554520"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Current rate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AA2F27C-C8FD-A5E0-EC2C-FA34A422F1B7}"/>
                  </a:ext>
                </a:extLst>
              </p14:cNvPr>
              <p14:cNvContentPartPr/>
              <p14:nvPr/>
            </p14:nvContentPartPr>
            <p14:xfrm>
              <a:off x="4122000" y="2543760"/>
              <a:ext cx="1506240" cy="700200"/>
            </p14:xfrm>
          </p:contentPart>
        </mc:Choice>
        <mc:Fallback xmlns="">
          <p:pic>
            <p:nvPicPr>
              <p:cNvPr id="11" name="Ink 10">
                <a:extLst>
                  <a:ext uri="{FF2B5EF4-FFF2-40B4-BE49-F238E27FC236}">
                    <a16:creationId xmlns:a16="http://schemas.microsoft.com/office/drawing/2014/main" id="{DAA2F27C-C8FD-A5E0-EC2C-FA34A422F1B7}"/>
                  </a:ext>
                </a:extLst>
              </p:cNvPr>
              <p:cNvPicPr/>
              <p:nvPr/>
            </p:nvPicPr>
            <p:blipFill>
              <a:blip r:embed="rId7"/>
              <a:stretch>
                <a:fillRect/>
              </a:stretch>
            </p:blipFill>
            <p:spPr>
              <a:xfrm>
                <a:off x="4112640" y="2534400"/>
                <a:ext cx="1524960" cy="718920"/>
              </a:xfrm>
              <a:prstGeom prst="rect">
                <a:avLst/>
              </a:prstGeom>
            </p:spPr>
          </p:pic>
        </mc:Fallback>
      </mc:AlternateContent>
    </p:spTree>
    <p:extLst>
      <p:ext uri="{BB962C8B-B14F-4D97-AF65-F5344CB8AC3E}">
        <p14:creationId xmlns:p14="http://schemas.microsoft.com/office/powerpoint/2010/main" val="264648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2243C1-6053-55DD-8ED9-3F9FAEC3E151}"/>
                  </a:ext>
                </a:extLst>
              </p:cNvPr>
              <p:cNvSpPr txBox="1"/>
              <p:nvPr/>
            </p:nvSpPr>
            <p:spPr>
              <a:xfrm>
                <a:off x="1163942" y="1713756"/>
                <a:ext cx="4246675" cy="818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 &gt; </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den>
                      </m:f>
                      <m:r>
                        <a:rPr lang="en-US" sz="2400" b="0" i="1" smtClean="0">
                          <a:latin typeface="Cambria Math" panose="02040503050406030204" pitchFamily="18" charset="0"/>
                        </a:rPr>
                        <m:t> , </m:t>
                      </m:r>
                    </m:oMath>
                  </m:oMathPara>
                </a14:m>
                <a:endParaRPr lang="en-US" sz="2400" dirty="0"/>
              </a:p>
            </p:txBody>
          </p:sp>
        </mc:Choice>
        <mc:Fallback xmlns="">
          <p:sp>
            <p:nvSpPr>
              <p:cNvPr id="4" name="TextBox 3">
                <a:extLst>
                  <a:ext uri="{FF2B5EF4-FFF2-40B4-BE49-F238E27FC236}">
                    <a16:creationId xmlns:a16="http://schemas.microsoft.com/office/drawing/2014/main" id="{462243C1-6053-55DD-8ED9-3F9FAEC3E151}"/>
                  </a:ext>
                </a:extLst>
              </p:cNvPr>
              <p:cNvSpPr txBox="1">
                <a:spLocks noRot="1" noChangeAspect="1" noMove="1" noResize="1" noEditPoints="1" noAdjustHandles="1" noChangeArrowheads="1" noChangeShapeType="1" noTextEdit="1"/>
              </p:cNvSpPr>
              <p:nvPr/>
            </p:nvSpPr>
            <p:spPr>
              <a:xfrm>
                <a:off x="1163942" y="1713756"/>
                <a:ext cx="4246675" cy="818750"/>
              </a:xfrm>
              <a:prstGeom prst="rect">
                <a:avLst/>
              </a:prstGeom>
              <a:blipFill>
                <a:blip r:embed="rId3"/>
                <a:stretch>
                  <a:fillRect l="-2083" r="-2083" b="-121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C28F0BDB-593B-F112-47B7-5D31F3D4B3C4}"/>
              </a:ext>
            </a:extLst>
          </p:cNvPr>
          <p:cNvSpPr txBox="1">
            <a:spLocks/>
          </p:cNvSpPr>
          <p:nvPr/>
        </p:nvSpPr>
        <p:spPr>
          <a:xfrm>
            <a:off x="9458960" y="1899833"/>
            <a:ext cx="1810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Decision State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76019F-3DED-E350-B9EF-B71B25296FDD}"/>
                  </a:ext>
                </a:extLst>
              </p:cNvPr>
              <p:cNvSpPr txBox="1"/>
              <p:nvPr/>
            </p:nvSpPr>
            <p:spPr>
              <a:xfrm>
                <a:off x="6245712" y="1938465"/>
                <a:ext cx="2378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0&gt;</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&gt;1 </m:t>
                      </m:r>
                    </m:oMath>
                  </m:oMathPara>
                </a14:m>
                <a:endParaRPr lang="en-US" sz="2400" dirty="0"/>
              </a:p>
            </p:txBody>
          </p:sp>
        </mc:Choice>
        <mc:Fallback xmlns="">
          <p:sp>
            <p:nvSpPr>
              <p:cNvPr id="8" name="TextBox 7">
                <a:extLst>
                  <a:ext uri="{FF2B5EF4-FFF2-40B4-BE49-F238E27FC236}">
                    <a16:creationId xmlns:a16="http://schemas.microsoft.com/office/drawing/2014/main" id="{E276019F-3DED-E350-B9EF-B71B25296FDD}"/>
                  </a:ext>
                </a:extLst>
              </p:cNvPr>
              <p:cNvSpPr txBox="1">
                <a:spLocks noRot="1" noChangeAspect="1" noMove="1" noResize="1" noEditPoints="1" noAdjustHandles="1" noChangeArrowheads="1" noChangeShapeType="1" noTextEdit="1"/>
              </p:cNvSpPr>
              <p:nvPr/>
            </p:nvSpPr>
            <p:spPr>
              <a:xfrm>
                <a:off x="6245712" y="1938465"/>
                <a:ext cx="2378152" cy="369332"/>
              </a:xfrm>
              <a:prstGeom prst="rect">
                <a:avLst/>
              </a:prstGeom>
              <a:blipFill>
                <a:blip r:embed="rId4"/>
                <a:stretch>
                  <a:fillRect l="-2660" t="-6667" r="-4255" b="-400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34927F7-CC49-ACCA-8558-FC934CBF9639}"/>
              </a:ext>
            </a:extLst>
          </p:cNvPr>
          <p:cNvSpPr/>
          <p:nvPr/>
        </p:nvSpPr>
        <p:spPr>
          <a:xfrm>
            <a:off x="1066800" y="1605280"/>
            <a:ext cx="7557064" cy="1127760"/>
          </a:xfrm>
          <a:prstGeom prst="rect">
            <a:avLst/>
          </a:prstGeom>
          <a:solidFill>
            <a:srgbClr val="F2F2F2">
              <a:alpha val="20000"/>
            </a:srgb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5"/>
          <a:srcRect l="35560" t="10473" r="38805" b="71453"/>
          <a:stretch/>
        </p:blipFill>
        <p:spPr>
          <a:xfrm>
            <a:off x="2353414" y="3804966"/>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5"/>
          <a:srcRect l="72374" t="9192" b="71995"/>
          <a:stretch/>
        </p:blipFill>
        <p:spPr>
          <a:xfrm>
            <a:off x="2386650" y="4783691"/>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6"/>
          <a:srcRect l="54356" r="28344"/>
          <a:stretch/>
        </p:blipFill>
        <p:spPr>
          <a:xfrm>
            <a:off x="1066800" y="3740256"/>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6"/>
          <a:srcRect l="84840"/>
          <a:stretch/>
        </p:blipFill>
        <p:spPr>
          <a:xfrm>
            <a:off x="1066800" y="4654778"/>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936574" y="391768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936574" y="3917685"/>
                <a:ext cx="298159" cy="369332"/>
              </a:xfrm>
              <a:prstGeom prst="rect">
                <a:avLst/>
              </a:prstGeom>
              <a:blipFill>
                <a:blip r:embed="rId7"/>
                <a:stretch>
                  <a:fillRect l="-12000"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947403" y="486541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947403" y="4865418"/>
                <a:ext cx="298159" cy="369332"/>
              </a:xfrm>
              <a:prstGeom prst="rect">
                <a:avLst/>
              </a:prstGeom>
              <a:blipFill>
                <a:blip r:embed="rId8"/>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951333" y="3057438"/>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951333" y="3057438"/>
                <a:ext cx="4632961" cy="446596"/>
              </a:xfrm>
              <a:prstGeom prst="rect">
                <a:avLst/>
              </a:prstGeom>
              <a:blipFill>
                <a:blip r:embed="rId9"/>
                <a:stretch>
                  <a:fillRect l="-546" r="-820"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917C278F-88E9-5EB6-A9CD-9BCC0132A070}"/>
                  </a:ext>
                </a:extLst>
              </p:cNvPr>
              <p:cNvSpPr txBox="1">
                <a:spLocks/>
              </p:cNvSpPr>
              <p:nvPr/>
            </p:nvSpPr>
            <p:spPr>
              <a:xfrm>
                <a:off x="6923349" y="4239036"/>
                <a:ext cx="3632891" cy="8403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chemeClr val="tx1"/>
                    </a:solidFill>
                    <a:latin typeface="Times New Roman" panose="02020603050405020304" pitchFamily="18" charset="0"/>
                    <a:cs typeface="Times New Roman" panose="02020603050405020304" pitchFamily="18" charset="0"/>
                  </a:rPr>
                  <a:t>It is not the same a = 0.2 with </a:t>
                </a:r>
                <a14:m>
                  <m:oMath xmlns:m="http://schemas.openxmlformats.org/officeDocument/2006/math">
                    <m:sSub>
                      <m:sSubPr>
                        <m:ctrlPr>
                          <a:rPr lang="en-US" sz="2000" b="1" i="1" smtClean="0">
                            <a:solidFill>
                              <a:schemeClr val="tx1"/>
                            </a:solidFill>
                            <a:latin typeface="Cambria Math" panose="02040503050406030204" pitchFamily="18" charset="0"/>
                            <a:cs typeface="Times New Roman" panose="02020603050405020304" pitchFamily="18" charset="0"/>
                          </a:rPr>
                        </m:ctrlPr>
                      </m:sSubPr>
                      <m:e>
                        <m:r>
                          <a:rPr lang="en-US" sz="2000" b="1" i="1" smtClean="0">
                            <a:solidFill>
                              <a:schemeClr val="tx1"/>
                            </a:solidFill>
                            <a:latin typeface="Cambria Math" panose="02040503050406030204" pitchFamily="18" charset="0"/>
                            <a:cs typeface="Times New Roman" panose="02020603050405020304" pitchFamily="18" charset="0"/>
                          </a:rPr>
                          <m:t>𝑵</m:t>
                        </m:r>
                      </m:e>
                      <m:sub>
                        <m:r>
                          <a:rPr lang="en-US" sz="2000" b="1" i="1" smtClean="0">
                            <a:solidFill>
                              <a:schemeClr val="tx1"/>
                            </a:solidFill>
                            <a:latin typeface="Cambria Math" panose="02040503050406030204" pitchFamily="18" charset="0"/>
                            <a:cs typeface="Times New Roman" panose="02020603050405020304" pitchFamily="18" charset="0"/>
                          </a:rPr>
                          <m:t>𝑻</m:t>
                        </m:r>
                        <m:r>
                          <a:rPr lang="en-US" sz="2000" b="1" i="1" smtClean="0">
                            <a:solidFill>
                              <a:schemeClr val="tx1"/>
                            </a:solidFill>
                            <a:latin typeface="Cambria Math" panose="02040503050406030204" pitchFamily="18" charset="0"/>
                            <a:cs typeface="Times New Roman" panose="02020603050405020304" pitchFamily="18" charset="0"/>
                          </a:rPr>
                          <m:t> </m:t>
                        </m:r>
                      </m:sub>
                    </m:sSub>
                    <m:r>
                      <a:rPr lang="en-US" sz="2000" b="1" i="1" smtClean="0">
                        <a:solidFill>
                          <a:schemeClr val="tx1"/>
                        </a:solidFill>
                        <a:latin typeface="Cambria Math" panose="02040503050406030204" pitchFamily="18" charset="0"/>
                        <a:cs typeface="Times New Roman" panose="02020603050405020304" pitchFamily="18" charset="0"/>
                      </a:rPr>
                      <m:t>=</m:t>
                    </m:r>
                    <m:r>
                      <a:rPr lang="en-US" sz="2000" b="1" i="1" smtClean="0">
                        <a:solidFill>
                          <a:schemeClr val="tx1"/>
                        </a:solidFill>
                        <a:latin typeface="Cambria Math" panose="02040503050406030204" pitchFamily="18" charset="0"/>
                        <a:cs typeface="Times New Roman" panose="02020603050405020304" pitchFamily="18" charset="0"/>
                      </a:rPr>
                      <m:t>𝟏𝟎</m:t>
                    </m:r>
                  </m:oMath>
                </a14:m>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as it is to </a:t>
                </a:r>
                <a14:m>
                  <m:oMath xmlns:m="http://schemas.openxmlformats.org/officeDocument/2006/math">
                    <m:sSub>
                      <m:sSubPr>
                        <m:ctrlPr>
                          <a:rPr lang="en-US" sz="2000" b="1"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𝑵</m:t>
                        </m:r>
                      </m:e>
                      <m:sub>
                        <m:r>
                          <a:rPr lang="en-US" sz="2000" b="1" i="1">
                            <a:latin typeface="Cambria Math" panose="02040503050406030204" pitchFamily="18" charset="0"/>
                            <a:cs typeface="Times New Roman" panose="02020603050405020304" pitchFamily="18" charset="0"/>
                          </a:rPr>
                          <m:t>𝑻</m:t>
                        </m:r>
                        <m:r>
                          <a:rPr lang="en-US" sz="2000" b="1" i="1">
                            <a:latin typeface="Cambria Math" panose="02040503050406030204" pitchFamily="18" charset="0"/>
                            <a:cs typeface="Times New Roman" panose="02020603050405020304" pitchFamily="18" charset="0"/>
                          </a:rPr>
                          <m:t> </m:t>
                        </m:r>
                      </m:sub>
                    </m:sSub>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𝟏</m:t>
                    </m:r>
                    <m:r>
                      <a:rPr lang="en-US" sz="2000" b="1" i="1" smtClean="0">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𝟎</m:t>
                    </m:r>
                    <m:r>
                      <a:rPr lang="en-US" sz="2000" b="1" i="1" smtClean="0">
                        <a:latin typeface="Cambria Math" panose="02040503050406030204" pitchFamily="18" charset="0"/>
                        <a:cs typeface="Times New Roman" panose="02020603050405020304" pitchFamily="18" charset="0"/>
                      </a:rPr>
                      <m:t>𝟎𝟎</m:t>
                    </m:r>
                  </m:oMath>
                </a14:m>
                <a:r>
                  <a:rPr lang="en-US" sz="2000" b="1" dirty="0">
                    <a:solidFill>
                      <a:schemeClr val="tx1"/>
                    </a:solidFill>
                    <a:latin typeface="Times New Roman" panose="02020603050405020304" pitchFamily="18" charset="0"/>
                    <a:cs typeface="Times New Roman" panose="02020603050405020304" pitchFamily="18" charset="0"/>
                  </a:rPr>
                  <a:t> (???) </a:t>
                </a:r>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 name="Title 1">
                <a:extLst>
                  <a:ext uri="{FF2B5EF4-FFF2-40B4-BE49-F238E27FC236}">
                    <a16:creationId xmlns:a16="http://schemas.microsoft.com/office/drawing/2014/main" id="{917C278F-88E9-5EB6-A9CD-9BCC0132A070}"/>
                  </a:ext>
                </a:extLst>
              </p:cNvPr>
              <p:cNvSpPr txBox="1">
                <a:spLocks noRot="1" noChangeAspect="1" noMove="1" noResize="1" noEditPoints="1" noAdjustHandles="1" noChangeArrowheads="1" noChangeShapeType="1" noTextEdit="1"/>
              </p:cNvSpPr>
              <p:nvPr/>
            </p:nvSpPr>
            <p:spPr>
              <a:xfrm>
                <a:off x="6923349" y="4239036"/>
                <a:ext cx="3632891" cy="840370"/>
              </a:xfrm>
              <a:prstGeom prst="rect">
                <a:avLst/>
              </a:prstGeom>
              <a:blipFill>
                <a:blip r:embed="rId10"/>
                <a:stretch>
                  <a:fillRect t="-13433" b="-23881"/>
                </a:stretch>
              </a:blipFill>
            </p:spPr>
            <p:txBody>
              <a:bodyPr/>
              <a:lstStyle/>
              <a:p>
                <a:r>
                  <a:rPr lang="en-US">
                    <a:noFill/>
                  </a:rPr>
                  <a:t> </a:t>
                </a:r>
              </a:p>
            </p:txBody>
          </p:sp>
        </mc:Fallback>
      </mc:AlternateContent>
    </p:spTree>
    <p:extLst>
      <p:ext uri="{BB962C8B-B14F-4D97-AF65-F5344CB8AC3E}">
        <p14:creationId xmlns:p14="http://schemas.microsoft.com/office/powerpoint/2010/main" val="33424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3"/>
          <a:srcRect l="35560" t="10473" r="38805" b="71453"/>
          <a:stretch/>
        </p:blipFill>
        <p:spPr>
          <a:xfrm>
            <a:off x="2032138" y="2087377"/>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3"/>
          <a:srcRect l="72374" t="9192" b="71995"/>
          <a:stretch/>
        </p:blipFill>
        <p:spPr>
          <a:xfrm>
            <a:off x="2065374" y="3066102"/>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4"/>
          <a:srcRect l="54356" r="28344"/>
          <a:stretch/>
        </p:blipFill>
        <p:spPr>
          <a:xfrm>
            <a:off x="745524" y="2022667"/>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4"/>
          <a:srcRect l="84840"/>
          <a:stretch/>
        </p:blipFill>
        <p:spPr>
          <a:xfrm>
            <a:off x="745524" y="2937189"/>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615298" y="220009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615298" y="2200096"/>
                <a:ext cx="298159" cy="369332"/>
              </a:xfrm>
              <a:prstGeom prst="rect">
                <a:avLst/>
              </a:prstGeom>
              <a:blipFill>
                <a:blip r:embed="rId5"/>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626127" y="3147829"/>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626127" y="3147829"/>
                <a:ext cx="298159" cy="369332"/>
              </a:xfrm>
              <a:prstGeom prst="rect">
                <a:avLst/>
              </a:prstGeom>
              <a:blipFill>
                <a:blip r:embed="rId6"/>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630057" y="1339849"/>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630057" y="1339849"/>
                <a:ext cx="4632961" cy="446596"/>
              </a:xfrm>
              <a:prstGeom prst="rect">
                <a:avLst/>
              </a:prstGeom>
              <a:blipFill>
                <a:blip r:embed="rId7"/>
                <a:stretch>
                  <a:fillRect l="-546" t="-2778" r="-546" b="-19444"/>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20C70063-4B10-1ED0-DCC3-C91C104FB285}"/>
              </a:ext>
            </a:extLst>
          </p:cNvPr>
          <p:cNvPicPr>
            <a:picLocks noChangeAspect="1"/>
          </p:cNvPicPr>
          <p:nvPr/>
        </p:nvPicPr>
        <p:blipFill rotWithShape="1">
          <a:blip r:embed="rId8"/>
          <a:srcRect l="3114" t="6428" r="9037"/>
          <a:stretch/>
        </p:blipFill>
        <p:spPr>
          <a:xfrm>
            <a:off x="5424165" y="1097894"/>
            <a:ext cx="6448520" cy="5151471"/>
          </a:xfrm>
          <a:prstGeom prst="rect">
            <a:avLst/>
          </a:prstGeom>
        </p:spPr>
      </p:pic>
    </p:spTree>
    <p:extLst>
      <p:ext uri="{BB962C8B-B14F-4D97-AF65-F5344CB8AC3E}">
        <p14:creationId xmlns:p14="http://schemas.microsoft.com/office/powerpoint/2010/main" val="66627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62AA9-12FE-81D6-B9F0-CFB8AA6C1613}"/>
                  </a:ext>
                </a:extLst>
              </p:cNvPr>
              <p:cNvSpPr txBox="1"/>
              <p:nvPr/>
            </p:nvSpPr>
            <p:spPr>
              <a:xfrm>
                <a:off x="835727" y="2147282"/>
                <a:ext cx="3796167"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𝑑</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𝑏𝑡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2" name="TextBox 21">
                <a:extLst>
                  <a:ext uri="{FF2B5EF4-FFF2-40B4-BE49-F238E27FC236}">
                    <a16:creationId xmlns:a16="http://schemas.microsoft.com/office/drawing/2014/main" id="{BDF62AA9-12FE-81D6-B9F0-CFB8AA6C1613}"/>
                  </a:ext>
                </a:extLst>
              </p:cNvPr>
              <p:cNvSpPr txBox="1">
                <a:spLocks noRot="1" noChangeAspect="1" noMove="1" noResize="1" noEditPoints="1" noAdjustHandles="1" noChangeArrowheads="1" noChangeShapeType="1" noTextEdit="1"/>
              </p:cNvSpPr>
              <p:nvPr/>
            </p:nvSpPr>
            <p:spPr>
              <a:xfrm>
                <a:off x="835727" y="2147282"/>
                <a:ext cx="3796167" cy="465448"/>
              </a:xfrm>
              <a:prstGeom prst="rect">
                <a:avLst/>
              </a:prstGeom>
              <a:blipFill>
                <a:blip r:embed="rId3"/>
                <a:stretch>
                  <a:fillRect l="-1667" r="-3000"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BB2166-13EA-F48E-7EFE-C23E96406F49}"/>
                  </a:ext>
                </a:extLst>
              </p:cNvPr>
              <p:cNvSpPr txBox="1"/>
              <p:nvPr/>
            </p:nvSpPr>
            <p:spPr>
              <a:xfrm>
                <a:off x="835727" y="3160913"/>
                <a:ext cx="3708708" cy="431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𝑟</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𝑠𝑡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70BB2166-13EA-F48E-7EFE-C23E96406F49}"/>
                  </a:ext>
                </a:extLst>
              </p:cNvPr>
              <p:cNvSpPr txBox="1">
                <a:spLocks noRot="1" noChangeAspect="1" noMove="1" noResize="1" noEditPoints="1" noAdjustHandles="1" noChangeArrowheads="1" noChangeShapeType="1" noTextEdit="1"/>
              </p:cNvSpPr>
              <p:nvPr/>
            </p:nvSpPr>
            <p:spPr>
              <a:xfrm>
                <a:off x="835727" y="3160913"/>
                <a:ext cx="3708708" cy="431144"/>
              </a:xfrm>
              <a:prstGeom prst="rect">
                <a:avLst/>
              </a:prstGeom>
              <a:blipFill>
                <a:blip r:embed="rId4"/>
                <a:stretch>
                  <a:fillRect l="-1706" t="-2941" r="-3072" b="-35294"/>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FC339541-6B1F-3D98-67D0-EF72ED146C97}"/>
              </a:ext>
            </a:extLst>
          </p:cNvPr>
          <p:cNvSpPr/>
          <p:nvPr/>
        </p:nvSpPr>
        <p:spPr>
          <a:xfrm>
            <a:off x="2115173" y="2197712"/>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D91B16-8AC3-9352-DC0E-B1B55B3A5B46}"/>
              </a:ext>
            </a:extLst>
          </p:cNvPr>
          <p:cNvSpPr/>
          <p:nvPr/>
        </p:nvSpPr>
        <p:spPr>
          <a:xfrm>
            <a:off x="2115173" y="3160913"/>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aph of a number of people&#10;&#10;Description automatically generated with medium confidence">
            <a:extLst>
              <a:ext uri="{FF2B5EF4-FFF2-40B4-BE49-F238E27FC236}">
                <a16:creationId xmlns:a16="http://schemas.microsoft.com/office/drawing/2014/main" id="{4D6C0F29-EDF4-5FA0-687F-E773285B5B93}"/>
              </a:ext>
            </a:extLst>
          </p:cNvPr>
          <p:cNvPicPr>
            <a:picLocks noChangeAspect="1"/>
          </p:cNvPicPr>
          <p:nvPr/>
        </p:nvPicPr>
        <p:blipFill rotWithShape="1">
          <a:blip r:embed="rId5"/>
          <a:srcRect l="3488" t="6428" r="8417"/>
          <a:stretch/>
        </p:blipFill>
        <p:spPr>
          <a:xfrm>
            <a:off x="5350475" y="1198158"/>
            <a:ext cx="6425926" cy="5119121"/>
          </a:xfrm>
          <a:prstGeom prst="rect">
            <a:avLst/>
          </a:prstGeom>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F48A5A2E-995A-9B1F-2EA8-17B9A8770830}"/>
                  </a:ext>
                </a:extLst>
              </p:cNvPr>
              <p:cNvSpPr txBox="1">
                <a:spLocks/>
              </p:cNvSpPr>
              <p:nvPr/>
            </p:nvSpPr>
            <p:spPr>
              <a:xfrm>
                <a:off x="683250" y="4269985"/>
                <a:ext cx="3896909"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scale with damage and repair rates proportional to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sub>
                    </m:sSub>
                  </m:oMath>
                </a14:m>
                <a:endParaRPr lang="en-CA" sz="20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0" name="Title 1">
                <a:extLst>
                  <a:ext uri="{FF2B5EF4-FFF2-40B4-BE49-F238E27FC236}">
                    <a16:creationId xmlns:a16="http://schemas.microsoft.com/office/drawing/2014/main" id="{F48A5A2E-995A-9B1F-2EA8-17B9A8770830}"/>
                  </a:ext>
                </a:extLst>
              </p:cNvPr>
              <p:cNvSpPr txBox="1">
                <a:spLocks noRot="1" noChangeAspect="1" noMove="1" noResize="1" noEditPoints="1" noAdjustHandles="1" noChangeArrowheads="1" noChangeShapeType="1" noTextEdit="1"/>
              </p:cNvSpPr>
              <p:nvPr/>
            </p:nvSpPr>
            <p:spPr>
              <a:xfrm>
                <a:off x="683250" y="4269985"/>
                <a:ext cx="3896909" cy="724190"/>
              </a:xfrm>
              <a:prstGeom prst="rect">
                <a:avLst/>
              </a:prstGeom>
              <a:blipFill>
                <a:blip r:embed="rId6"/>
                <a:stretch>
                  <a:fillRect l="-1299" t="-3448" r="-2922" b="-1206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1151943D-5EB0-7510-D88B-6B1D1C998EBA}"/>
                  </a:ext>
                </a:extLst>
              </p14:cNvPr>
              <p14:cNvContentPartPr/>
              <p14:nvPr/>
            </p14:nvContentPartPr>
            <p14:xfrm>
              <a:off x="6302880" y="1652400"/>
              <a:ext cx="5173200" cy="3888000"/>
            </p14:xfrm>
          </p:contentPart>
        </mc:Choice>
        <mc:Fallback xmlns="">
          <p:pic>
            <p:nvPicPr>
              <p:cNvPr id="32" name="Ink 31">
                <a:extLst>
                  <a:ext uri="{FF2B5EF4-FFF2-40B4-BE49-F238E27FC236}">
                    <a16:creationId xmlns:a16="http://schemas.microsoft.com/office/drawing/2014/main" id="{1151943D-5EB0-7510-D88B-6B1D1C998EBA}"/>
                  </a:ext>
                </a:extLst>
              </p:cNvPr>
              <p:cNvPicPr/>
              <p:nvPr/>
            </p:nvPicPr>
            <p:blipFill>
              <a:blip r:embed="rId8"/>
              <a:stretch>
                <a:fillRect/>
              </a:stretch>
            </p:blipFill>
            <p:spPr>
              <a:xfrm>
                <a:off x="6293520" y="1643040"/>
                <a:ext cx="5191920" cy="3906720"/>
              </a:xfrm>
              <a:prstGeom prst="rect">
                <a:avLst/>
              </a:prstGeom>
            </p:spPr>
          </p:pic>
        </mc:Fallback>
      </mc:AlternateContent>
    </p:spTree>
    <p:extLst>
      <p:ext uri="{BB962C8B-B14F-4D97-AF65-F5344CB8AC3E}">
        <p14:creationId xmlns:p14="http://schemas.microsoft.com/office/powerpoint/2010/main" val="140658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4"/>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411402" y="2894933"/>
                <a:ext cx="4333593"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minimum number of nodes with which the simulation reproduces the ODEs result is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𝑵</m:t>
                        </m:r>
                      </m:e>
                      <m:sub>
                        <m:r>
                          <a:rPr lang="en-US" sz="2000" b="1" i="1" smtClean="0">
                            <a:latin typeface="Cambria Math" panose="02040503050406030204" pitchFamily="18" charset="0"/>
                            <a:cs typeface="Times New Roman" panose="02020603050405020304" pitchFamily="18" charset="0"/>
                          </a:rPr>
                          <m:t>𝑻</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411402" y="2894933"/>
                <a:ext cx="4333593" cy="1068133"/>
              </a:xfrm>
              <a:prstGeom prst="rect">
                <a:avLst/>
              </a:prstGeom>
              <a:blipFill>
                <a:blip r:embed="rId3"/>
                <a:stretch>
                  <a:fillRect b="-8333"/>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E700743F-FADA-0F7A-8921-AD4E37EA95DF}"/>
              </a:ext>
            </a:extLst>
          </p:cNvPr>
          <p:cNvPicPr>
            <a:picLocks noChangeAspect="1"/>
          </p:cNvPicPr>
          <p:nvPr/>
        </p:nvPicPr>
        <p:blipFill rotWithShape="1">
          <a:blip r:embed="rId4"/>
          <a:srcRect l="2973" t="6428" r="8614"/>
          <a:stretch/>
        </p:blipFill>
        <p:spPr>
          <a:xfrm>
            <a:off x="5280943" y="1133946"/>
            <a:ext cx="6499655" cy="5159164"/>
          </a:xfrm>
          <a:prstGeom prst="rect">
            <a:avLst/>
          </a:prstGeom>
        </p:spPr>
      </p:pic>
    </p:spTree>
    <p:extLst>
      <p:ext uri="{BB962C8B-B14F-4D97-AF65-F5344CB8AC3E}">
        <p14:creationId xmlns:p14="http://schemas.microsoft.com/office/powerpoint/2010/main" val="240536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3313800" y="2653096"/>
            <a:ext cx="5564396" cy="15518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Increasing the number of total nodes in the system increases stochastic variability. That is, health state distributions become more dispersed.</a:t>
            </a:r>
            <a:endParaRPr lang="en-CA"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1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Both results have the same behavior when mortality is zero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𝝁</m:t>
                        </m:r>
                      </m:e>
                      <m:sub>
                        <m:r>
                          <a:rPr lang="en-US" sz="2000" b="1" i="1" smtClean="0">
                            <a:latin typeface="Cambria Math" panose="02040503050406030204" pitchFamily="18" charset="0"/>
                            <a:cs typeface="Times New Roman" panose="02020603050405020304" pitchFamily="18" charset="0"/>
                          </a:rPr>
                          <m:t>𝟎</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572040" y="1630596"/>
                <a:ext cx="4012317" cy="1068133"/>
              </a:xfrm>
              <a:prstGeom prst="rect">
                <a:avLst/>
              </a:prstGeom>
              <a:blipFill>
                <a:blip r:embed="rId3"/>
                <a:stretch>
                  <a:fillRect r="-126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038C1EDC-FF6B-1837-5159-E6BB5937908D}"/>
              </a:ext>
            </a:extLst>
          </p:cNvPr>
          <p:cNvSpPr txBox="1">
            <a:spLocks/>
          </p:cNvSpPr>
          <p:nvPr/>
        </p:nvSpPr>
        <p:spPr>
          <a:xfrm>
            <a:off x="572040" y="4354424"/>
            <a:ext cx="4012317" cy="15273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CA" sz="2000" dirty="0">
                <a:solidFill>
                  <a:schemeClr val="tx1"/>
                </a:solidFill>
                <a:latin typeface="Times New Roman" panose="02020603050405020304" pitchFamily="18" charset="0"/>
                <a:cs typeface="Times New Roman" panose="02020603050405020304" pitchFamily="18" charset="0"/>
              </a:rPr>
              <a:t>Our stochastic simulation is a joint model between health state (frailty) and mortality as in nature, but the ODEs does not have this coupling</a:t>
            </a:r>
          </a:p>
        </p:txBody>
      </p:sp>
      <p:cxnSp>
        <p:nvCxnSpPr>
          <p:cNvPr id="5" name="Straight Arrow Connector 4">
            <a:extLst>
              <a:ext uri="{FF2B5EF4-FFF2-40B4-BE49-F238E27FC236}">
                <a16:creationId xmlns:a16="http://schemas.microsoft.com/office/drawing/2014/main" id="{78CFE759-ED68-E35B-BDE7-54936F450DF6}"/>
              </a:ext>
            </a:extLst>
          </p:cNvPr>
          <p:cNvCxnSpPr>
            <a:cxnSpLocks/>
            <a:stCxn id="2" idx="2"/>
            <a:endCxn id="3" idx="0"/>
          </p:cNvCxnSpPr>
          <p:nvPr/>
        </p:nvCxnSpPr>
        <p:spPr>
          <a:xfrm>
            <a:off x="2578199" y="2698729"/>
            <a:ext cx="0" cy="165569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graph of a number of individuals&#10;&#10;Description automatically generated">
            <a:extLst>
              <a:ext uri="{FF2B5EF4-FFF2-40B4-BE49-F238E27FC236}">
                <a16:creationId xmlns:a16="http://schemas.microsoft.com/office/drawing/2014/main" id="{F06135AA-D920-2674-AB06-6BB6FF5971D7}"/>
              </a:ext>
            </a:extLst>
          </p:cNvPr>
          <p:cNvPicPr>
            <a:picLocks noChangeAspect="1"/>
          </p:cNvPicPr>
          <p:nvPr/>
        </p:nvPicPr>
        <p:blipFill rotWithShape="1">
          <a:blip r:embed="rId4"/>
          <a:srcRect l="2886" t="6146" r="8489" b="787"/>
          <a:stretch/>
        </p:blipFill>
        <p:spPr>
          <a:xfrm>
            <a:off x="5053913" y="1043035"/>
            <a:ext cx="6672635" cy="525529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35808C2-C8C9-671B-B6AB-829ADC49B382}"/>
                  </a:ext>
                </a:extLst>
              </p14:cNvPr>
              <p14:cNvContentPartPr/>
              <p14:nvPr/>
            </p14:nvContentPartPr>
            <p14:xfrm>
              <a:off x="9604440" y="1635480"/>
              <a:ext cx="1832040" cy="3173040"/>
            </p14:xfrm>
          </p:contentPart>
        </mc:Choice>
        <mc:Fallback xmlns="">
          <p:pic>
            <p:nvPicPr>
              <p:cNvPr id="14" name="Ink 13">
                <a:extLst>
                  <a:ext uri="{FF2B5EF4-FFF2-40B4-BE49-F238E27FC236}">
                    <a16:creationId xmlns:a16="http://schemas.microsoft.com/office/drawing/2014/main" id="{E35808C2-C8C9-671B-B6AB-829ADC49B382}"/>
                  </a:ext>
                </a:extLst>
              </p:cNvPr>
              <p:cNvPicPr/>
              <p:nvPr/>
            </p:nvPicPr>
            <p:blipFill>
              <a:blip r:embed="rId6"/>
              <a:stretch>
                <a:fillRect/>
              </a:stretch>
            </p:blipFill>
            <p:spPr>
              <a:xfrm>
                <a:off x="9595080" y="1626120"/>
                <a:ext cx="1850760" cy="3191760"/>
              </a:xfrm>
              <a:prstGeom prst="rect">
                <a:avLst/>
              </a:prstGeom>
            </p:spPr>
          </p:pic>
        </mc:Fallback>
      </mc:AlternateContent>
    </p:spTree>
    <p:extLst>
      <p:ext uri="{BB962C8B-B14F-4D97-AF65-F5344CB8AC3E}">
        <p14:creationId xmlns:p14="http://schemas.microsoft.com/office/powerpoint/2010/main" val="172100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mortality coefficient modifies the mortality curves obtained from the simulation</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5302062" y="1043035"/>
            <a:ext cx="6570623" cy="5221950"/>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8292231" y="4183693"/>
            <a:ext cx="309392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C3B4D4D-B6FE-8C65-B38B-FDDA01308F60}"/>
              </a:ext>
            </a:extLst>
          </p:cNvPr>
          <p:cNvSpPr txBox="1">
            <a:spLocks/>
          </p:cNvSpPr>
          <p:nvPr/>
        </p:nvSpPr>
        <p:spPr>
          <a:xfrm>
            <a:off x="572040" y="4602235"/>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Higher values cause the population to die at an earlier age with lower frailty index values</a:t>
            </a:r>
          </a:p>
        </p:txBody>
      </p:sp>
      <p:cxnSp>
        <p:nvCxnSpPr>
          <p:cNvPr id="15" name="Straight Arrow Connector 14">
            <a:extLst>
              <a:ext uri="{FF2B5EF4-FFF2-40B4-BE49-F238E27FC236}">
                <a16:creationId xmlns:a16="http://schemas.microsoft.com/office/drawing/2014/main" id="{0C12BA4B-41A4-6828-BB75-7ECE27588990}"/>
              </a:ext>
            </a:extLst>
          </p:cNvPr>
          <p:cNvCxnSpPr>
            <a:stCxn id="2" idx="2"/>
            <a:endCxn id="12" idx="0"/>
          </p:cNvCxnSpPr>
          <p:nvPr/>
        </p:nvCxnSpPr>
        <p:spPr>
          <a:xfrm>
            <a:off x="2578199" y="2698729"/>
            <a:ext cx="0" cy="190350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42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341510" y="1575431"/>
            <a:ext cx="5643073" cy="4484787"/>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2959773" y="4415465"/>
            <a:ext cx="25628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aph showing the growth of population&#10;&#10;Description automatically generated">
            <a:extLst>
              <a:ext uri="{FF2B5EF4-FFF2-40B4-BE49-F238E27FC236}">
                <a16:creationId xmlns:a16="http://schemas.microsoft.com/office/drawing/2014/main" id="{2B64A307-D4C7-BE34-94B4-119F57795299}"/>
              </a:ext>
            </a:extLst>
          </p:cNvPr>
          <p:cNvPicPr>
            <a:picLocks noChangeAspect="1"/>
          </p:cNvPicPr>
          <p:nvPr/>
        </p:nvPicPr>
        <p:blipFill rotWithShape="1">
          <a:blip r:embed="rId4"/>
          <a:srcRect l="4279" t="5711" r="8969"/>
          <a:stretch/>
        </p:blipFill>
        <p:spPr>
          <a:xfrm>
            <a:off x="6277398" y="1575431"/>
            <a:ext cx="5503103" cy="448593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866216-1E25-F25A-077F-603DD2DD3F34}"/>
                  </a:ext>
                </a:extLst>
              </p14:cNvPr>
              <p14:cNvContentPartPr/>
              <p14:nvPr/>
            </p14:nvContentPartPr>
            <p14:xfrm>
              <a:off x="8997840" y="2936520"/>
              <a:ext cx="1449000" cy="949320"/>
            </p14:xfrm>
          </p:contentPart>
        </mc:Choice>
        <mc:Fallback xmlns="">
          <p:pic>
            <p:nvPicPr>
              <p:cNvPr id="7" name="Ink 6">
                <a:extLst>
                  <a:ext uri="{FF2B5EF4-FFF2-40B4-BE49-F238E27FC236}">
                    <a16:creationId xmlns:a16="http://schemas.microsoft.com/office/drawing/2014/main" id="{CA866216-1E25-F25A-077F-603DD2DD3F34}"/>
                  </a:ext>
                </a:extLst>
              </p:cNvPr>
              <p:cNvPicPr/>
              <p:nvPr/>
            </p:nvPicPr>
            <p:blipFill>
              <a:blip r:embed="rId6"/>
              <a:stretch>
                <a:fillRect/>
              </a:stretch>
            </p:blipFill>
            <p:spPr>
              <a:xfrm>
                <a:off x="8988480" y="2927160"/>
                <a:ext cx="1467720" cy="968040"/>
              </a:xfrm>
              <a:prstGeom prst="rect">
                <a:avLst/>
              </a:prstGeom>
            </p:spPr>
          </p:pic>
        </mc:Fallback>
      </mc:AlternateContent>
    </p:spTree>
    <p:extLst>
      <p:ext uri="{BB962C8B-B14F-4D97-AF65-F5344CB8AC3E}">
        <p14:creationId xmlns:p14="http://schemas.microsoft.com/office/powerpoint/2010/main" val="304391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aph showing the growth of population&#10;&#10;Description automatically generated">
            <a:extLst>
              <a:ext uri="{FF2B5EF4-FFF2-40B4-BE49-F238E27FC236}">
                <a16:creationId xmlns:a16="http://schemas.microsoft.com/office/drawing/2014/main" id="{B0322810-C6B3-9D54-8133-C447333B5718}"/>
              </a:ext>
            </a:extLst>
          </p:cNvPr>
          <p:cNvPicPr>
            <a:picLocks noChangeAspect="1"/>
          </p:cNvPicPr>
          <p:nvPr/>
        </p:nvPicPr>
        <p:blipFill rotWithShape="1">
          <a:blip r:embed="rId3"/>
          <a:srcRect t="3698" r="8650"/>
          <a:stretch/>
        </p:blipFill>
        <p:spPr>
          <a:xfrm>
            <a:off x="378746" y="1442351"/>
            <a:ext cx="5467711" cy="4323085"/>
          </a:xfrm>
          <a:prstGeom prst="rect">
            <a:avLst/>
          </a:prstGeom>
        </p:spPr>
      </p:pic>
      <p:sp>
        <p:nvSpPr>
          <p:cNvPr id="4" name="Title 1">
            <a:extLst>
              <a:ext uri="{FF2B5EF4-FFF2-40B4-BE49-F238E27FC236}">
                <a16:creationId xmlns:a16="http://schemas.microsoft.com/office/drawing/2014/main" id="{D80019AE-3C80-356A-487B-88F5BA098FCD}"/>
              </a:ext>
            </a:extLst>
          </p:cNvPr>
          <p:cNvSpPr txBox="1">
            <a:spLocks/>
          </p:cNvSpPr>
          <p:nvPr/>
        </p:nvSpPr>
        <p:spPr>
          <a:xfrm>
            <a:off x="1892614" y="5810713"/>
            <a:ext cx="8203365"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We can recover behaviors exponentially as stated in the </a:t>
            </a:r>
            <a:r>
              <a:rPr lang="en-US" sz="2000" b="1" dirty="0" err="1">
                <a:latin typeface="Times New Roman" panose="02020603050405020304" pitchFamily="18" charset="0"/>
                <a:cs typeface="Times New Roman" panose="02020603050405020304" pitchFamily="18" charset="0"/>
              </a:rPr>
              <a:t>gompertz</a:t>
            </a:r>
            <a:r>
              <a:rPr lang="en-US" sz="2000" b="1" dirty="0">
                <a:latin typeface="Times New Roman" panose="02020603050405020304" pitchFamily="18" charset="0"/>
                <a:cs typeface="Times New Roman" panose="02020603050405020304" pitchFamily="18" charset="0"/>
              </a:rPr>
              <a:t> law</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graph showing the number of population&#10;&#10;Description automatically generated">
            <a:extLst>
              <a:ext uri="{FF2B5EF4-FFF2-40B4-BE49-F238E27FC236}">
                <a16:creationId xmlns:a16="http://schemas.microsoft.com/office/drawing/2014/main" id="{CD7D4A92-F1AA-9AE1-4553-2731B6D3D06D}"/>
              </a:ext>
            </a:extLst>
          </p:cNvPr>
          <p:cNvPicPr>
            <a:picLocks noChangeAspect="1"/>
          </p:cNvPicPr>
          <p:nvPr/>
        </p:nvPicPr>
        <p:blipFill rotWithShape="1">
          <a:blip r:embed="rId4"/>
          <a:srcRect t="6013" r="8968"/>
          <a:stretch/>
        </p:blipFill>
        <p:spPr>
          <a:xfrm>
            <a:off x="6345544" y="1564359"/>
            <a:ext cx="5366811" cy="4155801"/>
          </a:xfrm>
          <a:prstGeom prst="rect">
            <a:avLst/>
          </a:prstGeom>
        </p:spPr>
      </p:pic>
    </p:spTree>
    <p:extLst>
      <p:ext uri="{BB962C8B-B14F-4D97-AF65-F5344CB8AC3E}">
        <p14:creationId xmlns:p14="http://schemas.microsoft.com/office/powerpoint/2010/main" val="22916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054273-BB3A-8A30-857E-4804A39E09D2}"/>
              </a:ext>
            </a:extLst>
          </p:cNvPr>
          <p:cNvPicPr>
            <a:picLocks noChangeAspect="1"/>
          </p:cNvPicPr>
          <p:nvPr/>
        </p:nvPicPr>
        <p:blipFill>
          <a:blip r:embed="rId2"/>
          <a:stretch>
            <a:fillRect/>
          </a:stretch>
        </p:blipFill>
        <p:spPr>
          <a:xfrm>
            <a:off x="1739900" y="194145"/>
            <a:ext cx="8712200" cy="6469710"/>
          </a:xfrm>
          <a:prstGeom prst="rect">
            <a:avLst/>
          </a:prstGeom>
        </p:spPr>
      </p:pic>
    </p:spTree>
    <p:extLst>
      <p:ext uri="{BB962C8B-B14F-4D97-AF65-F5344CB8AC3E}">
        <p14:creationId xmlns:p14="http://schemas.microsoft.com/office/powerpoint/2010/main" val="416874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913185" y="267826"/>
            <a:ext cx="5647115" cy="23758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Exponent of mortality modifications</a:t>
            </a:r>
            <a:endParaRPr lang="en-CA" sz="5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873C195-F56C-800D-ED5C-0C9BE20BB162}"/>
              </a:ext>
            </a:extLst>
          </p:cNvPr>
          <p:cNvPicPr>
            <a:picLocks noChangeAspect="1"/>
          </p:cNvPicPr>
          <p:nvPr/>
        </p:nvPicPr>
        <p:blipFill>
          <a:blip r:embed="rId2"/>
          <a:stretch>
            <a:fillRect/>
          </a:stretch>
        </p:blipFill>
        <p:spPr>
          <a:xfrm>
            <a:off x="101599" y="1102366"/>
            <a:ext cx="7302501" cy="5487808"/>
          </a:xfrm>
          <a:prstGeom prst="rect">
            <a:avLst/>
          </a:prstGeom>
        </p:spPr>
      </p:pic>
    </p:spTree>
    <p:extLst>
      <p:ext uri="{BB962C8B-B14F-4D97-AF65-F5344CB8AC3E}">
        <p14:creationId xmlns:p14="http://schemas.microsoft.com/office/powerpoint/2010/main" val="86782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191ABF-84A5-C899-1123-38E4073082F2}"/>
              </a:ext>
            </a:extLst>
          </p:cNvPr>
          <p:cNvSpPr>
            <a:spLocks noGrp="1"/>
          </p:cNvSpPr>
          <p:nvPr>
            <p:ph type="title"/>
          </p:nvPr>
        </p:nvSpPr>
        <p:spPr>
          <a:xfrm>
            <a:off x="838200" y="664706"/>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Human Mortality Database</a:t>
            </a:r>
          </a:p>
        </p:txBody>
      </p:sp>
      <p:sp>
        <p:nvSpPr>
          <p:cNvPr id="5" name="Title 1">
            <a:extLst>
              <a:ext uri="{FF2B5EF4-FFF2-40B4-BE49-F238E27FC236}">
                <a16:creationId xmlns:a16="http://schemas.microsoft.com/office/drawing/2014/main" id="{E3B81ABF-30DE-F5E0-C8AF-3EFFA9611C4C}"/>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7</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2" descr="Human Mortality Database (@HMDatabase) / X">
            <a:extLst>
              <a:ext uri="{FF2B5EF4-FFF2-40B4-BE49-F238E27FC236}">
                <a16:creationId xmlns:a16="http://schemas.microsoft.com/office/drawing/2014/main" id="{896C6872-AA14-80A0-F0F3-761BE27562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7" t="11659" r="16666" b="7340"/>
          <a:stretch/>
        </p:blipFill>
        <p:spPr bwMode="auto">
          <a:xfrm>
            <a:off x="9389533" y="326039"/>
            <a:ext cx="2110599" cy="26034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0E6304D-870E-D07A-4B6B-2BD6E0EEF811}"/>
              </a:ext>
            </a:extLst>
          </p:cNvPr>
          <p:cNvSpPr txBox="1">
            <a:spLocks/>
          </p:cNvSpPr>
          <p:nvPr/>
        </p:nvSpPr>
        <p:spPr>
          <a:xfrm>
            <a:off x="838200" y="1977896"/>
            <a:ext cx="4326467"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
            </a:r>
            <a:r>
              <a:rPr lang="en-CA" sz="2000" b="0" i="0" dirty="0">
                <a:effectLst/>
                <a:latin typeface="Times New Roman" panose="02020603050405020304" pitchFamily="18" charset="0"/>
                <a:cs typeface="Times New Roman" panose="02020603050405020304" pitchFamily="18" charset="0"/>
              </a:rPr>
              <a:t>ata resource on mortality in +40 developed countries</a:t>
            </a:r>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52A05BFD-65BF-C59B-4E7D-0446525182E1}"/>
              </a:ext>
            </a:extLst>
          </p:cNvPr>
          <p:cNvSpPr txBox="1">
            <a:spLocks/>
          </p:cNvSpPr>
          <p:nvPr/>
        </p:nvSpPr>
        <p:spPr>
          <a:xfrm>
            <a:off x="838200" y="3175181"/>
            <a:ext cx="4326467" cy="1828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Data of: </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Population Size</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 Rates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Exposure to risk</a:t>
            </a:r>
          </a:p>
          <a:p>
            <a:pPr algn="just"/>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060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E709E1-C657-284A-77A5-21D8C137B3E0}"/>
              </a:ext>
            </a:extLst>
          </p:cNvPr>
          <p:cNvPicPr>
            <a:picLocks noChangeAspect="1"/>
          </p:cNvPicPr>
          <p:nvPr/>
        </p:nvPicPr>
        <p:blipFill>
          <a:blip r:embed="rId2"/>
          <a:stretch>
            <a:fillRect/>
          </a:stretch>
        </p:blipFill>
        <p:spPr>
          <a:xfrm>
            <a:off x="956028" y="93606"/>
            <a:ext cx="9384594" cy="6764394"/>
          </a:xfrm>
          <a:prstGeom prst="rect">
            <a:avLst/>
          </a:prstGeom>
        </p:spPr>
      </p:pic>
    </p:spTree>
    <p:extLst>
      <p:ext uri="{BB962C8B-B14F-4D97-AF65-F5344CB8AC3E}">
        <p14:creationId xmlns:p14="http://schemas.microsoft.com/office/powerpoint/2010/main" val="237878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544885" y="336881"/>
            <a:ext cx="5647115" cy="1530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Mortality Rate modifications</a:t>
            </a:r>
            <a:endParaRPr lang="en-CA" sz="5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FACD049-4BCC-260E-899A-BFEB849D2993}"/>
              </a:ext>
            </a:extLst>
          </p:cNvPr>
          <p:cNvPicPr>
            <a:picLocks noChangeAspect="1"/>
          </p:cNvPicPr>
          <p:nvPr/>
        </p:nvPicPr>
        <p:blipFill>
          <a:blip r:embed="rId2"/>
          <a:stretch>
            <a:fillRect/>
          </a:stretch>
        </p:blipFill>
        <p:spPr>
          <a:xfrm>
            <a:off x="231510" y="1103070"/>
            <a:ext cx="7299590" cy="5322180"/>
          </a:xfrm>
          <a:prstGeom prst="rect">
            <a:avLst/>
          </a:prstGeom>
        </p:spPr>
      </p:pic>
    </p:spTree>
    <p:extLst>
      <p:ext uri="{BB962C8B-B14F-4D97-AF65-F5344CB8AC3E}">
        <p14:creationId xmlns:p14="http://schemas.microsoft.com/office/powerpoint/2010/main" val="3535519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7AB9E-1D71-A9BD-A47A-0EBBA2DA6722}"/>
              </a:ext>
            </a:extLst>
          </p:cNvPr>
          <p:cNvPicPr>
            <a:picLocks noChangeAspect="1"/>
          </p:cNvPicPr>
          <p:nvPr/>
        </p:nvPicPr>
        <p:blipFill>
          <a:blip r:embed="rId2"/>
          <a:stretch>
            <a:fillRect/>
          </a:stretch>
        </p:blipFill>
        <p:spPr>
          <a:xfrm>
            <a:off x="1530350" y="0"/>
            <a:ext cx="7851000" cy="5761991"/>
          </a:xfrm>
          <a:prstGeom prst="rect">
            <a:avLst/>
          </a:prstGeom>
        </p:spPr>
      </p:pic>
    </p:spTree>
    <p:extLst>
      <p:ext uri="{BB962C8B-B14F-4D97-AF65-F5344CB8AC3E}">
        <p14:creationId xmlns:p14="http://schemas.microsoft.com/office/powerpoint/2010/main" val="2074981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02F80-8433-502B-306E-70E3A698FA07}"/>
              </a:ext>
            </a:extLst>
          </p:cNvPr>
          <p:cNvPicPr>
            <a:picLocks noChangeAspect="1"/>
          </p:cNvPicPr>
          <p:nvPr/>
        </p:nvPicPr>
        <p:blipFill>
          <a:blip r:embed="rId2"/>
          <a:stretch>
            <a:fillRect/>
          </a:stretch>
        </p:blipFill>
        <p:spPr>
          <a:xfrm>
            <a:off x="2599718" y="730250"/>
            <a:ext cx="6992564" cy="4972050"/>
          </a:xfrm>
          <a:prstGeom prst="rect">
            <a:avLst/>
          </a:prstGeom>
        </p:spPr>
      </p:pic>
    </p:spTree>
    <p:extLst>
      <p:ext uri="{BB962C8B-B14F-4D97-AF65-F5344CB8AC3E}">
        <p14:creationId xmlns:p14="http://schemas.microsoft.com/office/powerpoint/2010/main" val="324931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918A8-7F18-BFB3-9C79-D5745AE0FEB6}"/>
              </a:ext>
            </a:extLst>
          </p:cNvPr>
          <p:cNvPicPr>
            <a:picLocks noChangeAspect="1"/>
          </p:cNvPicPr>
          <p:nvPr/>
        </p:nvPicPr>
        <p:blipFill>
          <a:blip r:embed="rId2"/>
          <a:stretch>
            <a:fillRect/>
          </a:stretch>
        </p:blipFill>
        <p:spPr>
          <a:xfrm>
            <a:off x="2099733" y="256117"/>
            <a:ext cx="8432800" cy="6262228"/>
          </a:xfrm>
          <a:prstGeom prst="rect">
            <a:avLst/>
          </a:prstGeom>
        </p:spPr>
      </p:pic>
    </p:spTree>
    <p:extLst>
      <p:ext uri="{BB962C8B-B14F-4D97-AF65-F5344CB8AC3E}">
        <p14:creationId xmlns:p14="http://schemas.microsoft.com/office/powerpoint/2010/main" val="849425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F9EDF-AC29-059F-C2C1-F9B462CED4C9}"/>
              </a:ext>
            </a:extLst>
          </p:cNvPr>
          <p:cNvPicPr>
            <a:picLocks noChangeAspect="1"/>
          </p:cNvPicPr>
          <p:nvPr/>
        </p:nvPicPr>
        <p:blipFill>
          <a:blip r:embed="rId2"/>
          <a:stretch>
            <a:fillRect/>
          </a:stretch>
        </p:blipFill>
        <p:spPr>
          <a:xfrm>
            <a:off x="-4905857" y="129348"/>
            <a:ext cx="9044464" cy="6599304"/>
          </a:xfrm>
          <a:prstGeom prst="rect">
            <a:avLst/>
          </a:prstGeom>
        </p:spPr>
      </p:pic>
      <p:pic>
        <p:nvPicPr>
          <p:cNvPr id="4" name="Picture 3">
            <a:extLst>
              <a:ext uri="{FF2B5EF4-FFF2-40B4-BE49-F238E27FC236}">
                <a16:creationId xmlns:a16="http://schemas.microsoft.com/office/drawing/2014/main" id="{D28397E7-BE88-E765-2004-2628EF9595F9}"/>
              </a:ext>
            </a:extLst>
          </p:cNvPr>
          <p:cNvPicPr>
            <a:picLocks noChangeAspect="1"/>
          </p:cNvPicPr>
          <p:nvPr/>
        </p:nvPicPr>
        <p:blipFill>
          <a:blip r:embed="rId3"/>
          <a:stretch>
            <a:fillRect/>
          </a:stretch>
        </p:blipFill>
        <p:spPr>
          <a:xfrm>
            <a:off x="4675274" y="129347"/>
            <a:ext cx="9234157" cy="6577035"/>
          </a:xfrm>
          <a:prstGeom prst="rect">
            <a:avLst/>
          </a:prstGeom>
        </p:spPr>
      </p:pic>
    </p:spTree>
    <p:extLst>
      <p:ext uri="{BB962C8B-B14F-4D97-AF65-F5344CB8AC3E}">
        <p14:creationId xmlns:p14="http://schemas.microsoft.com/office/powerpoint/2010/main" val="105625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4664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January 22 Meeting</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CA814FB-BC65-2495-EF86-0A4CD2E4311D}"/>
              </a:ext>
            </a:extLst>
          </p:cNvPr>
          <p:cNvSpPr txBox="1">
            <a:spLocks/>
          </p:cNvSpPr>
          <p:nvPr/>
        </p:nvSpPr>
        <p:spPr>
          <a:xfrm>
            <a:off x="431799" y="2029384"/>
            <a:ext cx="11328400" cy="1844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Hypotheses on the maximum observed frailty index</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Mortality curves behave like Gompertz's law and changes with recovery rate</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Changes in the SM correlation dynamics</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Stochasticity of the frailty Index with mortality</a:t>
            </a: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177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279399" y="5464143"/>
            <a:ext cx="11633200" cy="10940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frailty index also shows a consistent, sub-maximal limit at about 2/3 of the deficits that are considered [1].</a:t>
            </a:r>
          </a:p>
          <a:p>
            <a:pPr algn="ctr">
              <a:lnSpc>
                <a:spcPct val="100000"/>
              </a:lnSpc>
            </a:pPr>
            <a:endParaRPr lang="en-US" sz="2000" dirty="0">
              <a:latin typeface="Times New Roman" panose="02020603050405020304" pitchFamily="18" charset="0"/>
              <a:cs typeface="Times New Roman" panose="02020603050405020304" pitchFamily="18" charset="0"/>
            </a:endParaRPr>
          </a:p>
          <a:p>
            <a:pPr algn="ctr">
              <a:lnSpc>
                <a:spcPct val="100000"/>
              </a:lnSpc>
            </a:pPr>
            <a:r>
              <a:rPr lang="en-GB" sz="1100" b="0" i="0" dirty="0">
                <a:effectLst/>
                <a:latin typeface="Times New Roman" panose="02020603050405020304" pitchFamily="18" charset="0"/>
                <a:cs typeface="Times New Roman" panose="02020603050405020304" pitchFamily="18" charset="0"/>
              </a:rPr>
              <a:t>[1] Rockwood, K., &amp; </a:t>
            </a:r>
            <a:r>
              <a:rPr lang="en-GB" sz="1100" b="0" i="0" dirty="0" err="1">
                <a:effectLst/>
                <a:latin typeface="Times New Roman" panose="02020603050405020304" pitchFamily="18" charset="0"/>
                <a:cs typeface="Times New Roman" panose="02020603050405020304" pitchFamily="18" charset="0"/>
              </a:rPr>
              <a:t>Mitnitski</a:t>
            </a:r>
            <a:r>
              <a:rPr lang="en-GB" sz="1100" b="0" i="0" dirty="0">
                <a:effectLst/>
                <a:latin typeface="Times New Roman" panose="02020603050405020304" pitchFamily="18" charset="0"/>
                <a:cs typeface="Times New Roman" panose="02020603050405020304" pitchFamily="18" charset="0"/>
              </a:rPr>
              <a:t>, A. (2007). Frailty in relation to the accumulation of deficits. </a:t>
            </a:r>
            <a:r>
              <a:rPr lang="en-GB" sz="1100" b="0" i="1" dirty="0">
                <a:effectLst/>
                <a:latin typeface="Times New Roman" panose="02020603050405020304" pitchFamily="18" charset="0"/>
                <a:cs typeface="Times New Roman" panose="02020603050405020304" pitchFamily="18" charset="0"/>
              </a:rPr>
              <a:t>The Journals of Gerontology Series A: Biological Sciences and Medical Sciences</a:t>
            </a:r>
            <a:r>
              <a:rPr lang="en-GB" sz="1100" b="0" i="0" dirty="0">
                <a:effectLst/>
                <a:latin typeface="Times New Roman" panose="02020603050405020304" pitchFamily="18" charset="0"/>
                <a:cs typeface="Times New Roman" panose="02020603050405020304" pitchFamily="18" charset="0"/>
              </a:rPr>
              <a:t>, </a:t>
            </a:r>
            <a:r>
              <a:rPr lang="en-GB" sz="1100" b="0" i="1" dirty="0">
                <a:effectLst/>
                <a:latin typeface="Times New Roman" panose="02020603050405020304" pitchFamily="18" charset="0"/>
                <a:cs typeface="Times New Roman" panose="02020603050405020304" pitchFamily="18" charset="0"/>
              </a:rPr>
              <a:t>62</a:t>
            </a:r>
            <a:r>
              <a:rPr lang="en-GB" sz="1100" b="0" i="0" dirty="0">
                <a:effectLst/>
                <a:latin typeface="Times New Roman" panose="02020603050405020304" pitchFamily="18" charset="0"/>
                <a:cs typeface="Times New Roman" panose="02020603050405020304" pitchFamily="18" charset="0"/>
              </a:rPr>
              <a:t>(7), 722-727.</a:t>
            </a:r>
            <a:endParaRPr lang="en-US" sz="2800" dirty="0">
              <a:latin typeface="Times New Roman" panose="02020603050405020304" pitchFamily="18" charset="0"/>
              <a:cs typeface="Times New Roman" panose="02020603050405020304" pitchFamily="18" charset="0"/>
            </a:endParaRPr>
          </a:p>
        </p:txBody>
      </p:sp>
      <p:pic>
        <p:nvPicPr>
          <p:cNvPr id="9" name="Picture 8" descr="A diagram of a graph&#10;&#10;Description automatically generated with medium confidence">
            <a:extLst>
              <a:ext uri="{FF2B5EF4-FFF2-40B4-BE49-F238E27FC236}">
                <a16:creationId xmlns:a16="http://schemas.microsoft.com/office/drawing/2014/main" id="{1136B2A5-79E5-C194-5889-C0B5DF909C30}"/>
              </a:ext>
            </a:extLst>
          </p:cNvPr>
          <p:cNvPicPr>
            <a:picLocks noChangeAspect="1"/>
          </p:cNvPicPr>
          <p:nvPr/>
        </p:nvPicPr>
        <p:blipFill>
          <a:blip r:embed="rId2"/>
          <a:stretch>
            <a:fillRect/>
          </a:stretch>
        </p:blipFill>
        <p:spPr>
          <a:xfrm>
            <a:off x="194588" y="1215100"/>
            <a:ext cx="6312320" cy="3945200"/>
          </a:xfrm>
          <a:prstGeom prst="rect">
            <a:avLst/>
          </a:prstGeom>
        </p:spPr>
      </p:pic>
      <p:pic>
        <p:nvPicPr>
          <p:cNvPr id="6" name="Picture 5" descr="A graph showing different mortality rates&#10;&#10;Description automatically generated with medium confidence">
            <a:extLst>
              <a:ext uri="{FF2B5EF4-FFF2-40B4-BE49-F238E27FC236}">
                <a16:creationId xmlns:a16="http://schemas.microsoft.com/office/drawing/2014/main" id="{D90D23F7-32FE-4D18-DC7E-B89A1064507A}"/>
              </a:ext>
            </a:extLst>
          </p:cNvPr>
          <p:cNvPicPr>
            <a:picLocks noChangeAspect="1"/>
          </p:cNvPicPr>
          <p:nvPr/>
        </p:nvPicPr>
        <p:blipFill rotWithShape="1">
          <a:blip r:embed="rId3"/>
          <a:srcRect r="10670"/>
          <a:stretch/>
        </p:blipFill>
        <p:spPr>
          <a:xfrm>
            <a:off x="5854700" y="1215100"/>
            <a:ext cx="5638800" cy="3945200"/>
          </a:xfrm>
          <a:prstGeom prst="rect">
            <a:avLst/>
          </a:prstGeom>
        </p:spPr>
      </p:pic>
    </p:spTree>
    <p:extLst>
      <p:ext uri="{BB962C8B-B14F-4D97-AF65-F5344CB8AC3E}">
        <p14:creationId xmlns:p14="http://schemas.microsoft.com/office/powerpoint/2010/main" val="1520593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743160" y="5362543"/>
            <a:ext cx="10705680" cy="1164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observed upper limit of the frailty index may be due to the joint selection for mortality in the dynamics. When a specific value of frailty index is reached (around a maximum) mortality becomes large enough for the individual to recover and die</a:t>
            </a:r>
            <a:r>
              <a:rPr lang="en-US" sz="2000" dirty="0">
                <a:solidFill>
                  <a:srgbClr val="D9090A"/>
                </a:solidFill>
                <a:latin typeface="Times New Roman" panose="02020603050405020304" pitchFamily="18" charset="0"/>
                <a:cs typeface="Times New Roman" panose="02020603050405020304" pitchFamily="18" charset="0"/>
              </a:rPr>
              <a:t> </a:t>
            </a:r>
            <a:r>
              <a:rPr lang="en-US" sz="2000" b="1" dirty="0">
                <a:solidFill>
                  <a:srgbClr val="D9090A"/>
                </a:solidFill>
                <a:latin typeface="Times New Roman" panose="02020603050405020304" pitchFamily="18" charset="0"/>
                <a:cs typeface="Times New Roman" panose="02020603050405020304" pitchFamily="18" charset="0"/>
              </a:rPr>
              <a:t>(???)</a:t>
            </a:r>
            <a:r>
              <a:rPr lang="en-US" sz="2000" dirty="0">
                <a:solidFill>
                  <a:srgbClr val="D9090A"/>
                </a:solidFill>
                <a:latin typeface="Times New Roman" panose="02020603050405020304" pitchFamily="18" charset="0"/>
                <a:cs typeface="Times New Roman" panose="02020603050405020304" pitchFamily="18" charset="0"/>
              </a:rPr>
              <a:t>.</a:t>
            </a:r>
          </a:p>
        </p:txBody>
      </p:sp>
      <p:pic>
        <p:nvPicPr>
          <p:cNvPr id="16" name="Picture 15" descr="A diagram of a graph&#10;&#10;Description automatically generated with medium confidence">
            <a:extLst>
              <a:ext uri="{FF2B5EF4-FFF2-40B4-BE49-F238E27FC236}">
                <a16:creationId xmlns:a16="http://schemas.microsoft.com/office/drawing/2014/main" id="{836CBD31-F3DE-F85C-BB01-10AD70D793AC}"/>
              </a:ext>
            </a:extLst>
          </p:cNvPr>
          <p:cNvPicPr>
            <a:picLocks noChangeAspect="1"/>
          </p:cNvPicPr>
          <p:nvPr/>
        </p:nvPicPr>
        <p:blipFill>
          <a:blip r:embed="rId2"/>
          <a:stretch>
            <a:fillRect/>
          </a:stretch>
        </p:blipFill>
        <p:spPr>
          <a:xfrm>
            <a:off x="0" y="1164300"/>
            <a:ext cx="6312320" cy="3945200"/>
          </a:xfrm>
          <a:prstGeom prst="rect">
            <a:avLst/>
          </a:prstGeom>
        </p:spPr>
      </p:pic>
      <p:pic>
        <p:nvPicPr>
          <p:cNvPr id="19" name="Picture 18" descr="A graph showing different mortality rates&#10;&#10;Description automatically generated">
            <a:extLst>
              <a:ext uri="{FF2B5EF4-FFF2-40B4-BE49-F238E27FC236}">
                <a16:creationId xmlns:a16="http://schemas.microsoft.com/office/drawing/2014/main" id="{59626C99-D370-BEEF-E978-ABC0421A2373}"/>
              </a:ext>
            </a:extLst>
          </p:cNvPr>
          <p:cNvPicPr>
            <a:picLocks noChangeAspect="1"/>
          </p:cNvPicPr>
          <p:nvPr/>
        </p:nvPicPr>
        <p:blipFill rotWithShape="1">
          <a:blip r:embed="rId3"/>
          <a:srcRect r="10067"/>
          <a:stretch/>
        </p:blipFill>
        <p:spPr>
          <a:xfrm>
            <a:off x="5651500" y="1164300"/>
            <a:ext cx="5676900" cy="3945200"/>
          </a:xfrm>
          <a:prstGeom prst="rect">
            <a:avLst/>
          </a:prstGeom>
        </p:spPr>
      </p:pic>
    </p:spTree>
    <p:extLst>
      <p:ext uri="{BB962C8B-B14F-4D97-AF65-F5344CB8AC3E}">
        <p14:creationId xmlns:p14="http://schemas.microsoft.com/office/powerpoint/2010/main" val="3888859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5968999" y="1175371"/>
            <a:ext cx="5918198" cy="2132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sz="2000" dirty="0">
                <a:latin typeface="Times New Roman" panose="02020603050405020304" pitchFamily="18" charset="0"/>
                <a:cs typeface="Times New Roman" panose="02020603050405020304" pitchFamily="18" charset="0"/>
              </a:rPr>
              <a:t>The observed upper limit of the frailty index may be due to the joint selection for mortality in the dynamics. When a specific value of frailty index is reached (around a maximum) mortality becomes large enough for the individual to recover and die</a:t>
            </a:r>
            <a:r>
              <a:rPr lang="en-US" sz="2000" dirty="0">
                <a:solidFill>
                  <a:srgbClr val="D9090A"/>
                </a:solidFill>
                <a:latin typeface="Times New Roman" panose="02020603050405020304" pitchFamily="18" charset="0"/>
                <a:cs typeface="Times New Roman" panose="02020603050405020304" pitchFamily="18" charset="0"/>
              </a:rPr>
              <a:t> </a:t>
            </a:r>
            <a:r>
              <a:rPr lang="en-US" sz="2000" b="1" dirty="0">
                <a:solidFill>
                  <a:srgbClr val="D9090A"/>
                </a:solidFill>
                <a:latin typeface="Times New Roman" panose="02020603050405020304" pitchFamily="18" charset="0"/>
                <a:cs typeface="Times New Roman" panose="02020603050405020304" pitchFamily="18" charset="0"/>
              </a:rPr>
              <a:t>(???)</a:t>
            </a:r>
            <a:r>
              <a:rPr lang="en-US" sz="2000" dirty="0">
                <a:solidFill>
                  <a:srgbClr val="D9090A"/>
                </a:solidFill>
                <a:latin typeface="Times New Roman" panose="02020603050405020304" pitchFamily="18" charset="0"/>
                <a:cs typeface="Times New Roman" panose="02020603050405020304" pitchFamily="18" charset="0"/>
              </a:rPr>
              <a:t>.</a:t>
            </a:r>
          </a:p>
        </p:txBody>
      </p:sp>
      <p:pic>
        <p:nvPicPr>
          <p:cNvPr id="19" name="Picture 18" descr="A graph showing different mortality rates&#10;&#10;Description automatically generated">
            <a:extLst>
              <a:ext uri="{FF2B5EF4-FFF2-40B4-BE49-F238E27FC236}">
                <a16:creationId xmlns:a16="http://schemas.microsoft.com/office/drawing/2014/main" id="{59626C99-D370-BEEF-E978-ABC0421A2373}"/>
              </a:ext>
            </a:extLst>
          </p:cNvPr>
          <p:cNvPicPr>
            <a:picLocks noChangeAspect="1"/>
          </p:cNvPicPr>
          <p:nvPr/>
        </p:nvPicPr>
        <p:blipFill rotWithShape="1">
          <a:blip r:embed="rId2"/>
          <a:srcRect l="4828" r="10067"/>
          <a:stretch/>
        </p:blipFill>
        <p:spPr>
          <a:xfrm>
            <a:off x="116054" y="1384300"/>
            <a:ext cx="5852945" cy="4298329"/>
          </a:xfrm>
          <a:prstGeom prst="rect">
            <a:avLst/>
          </a:prstGeom>
        </p:spPr>
      </p:pic>
      <p:sp>
        <p:nvSpPr>
          <p:cNvPr id="2" name="Title 1">
            <a:extLst>
              <a:ext uri="{FF2B5EF4-FFF2-40B4-BE49-F238E27FC236}">
                <a16:creationId xmlns:a16="http://schemas.microsoft.com/office/drawing/2014/main" id="{858ACF9F-4647-9E78-E0AB-7CC637628EA6}"/>
              </a:ext>
            </a:extLst>
          </p:cNvPr>
          <p:cNvSpPr txBox="1">
            <a:spLocks/>
          </p:cNvSpPr>
          <p:nvPr/>
        </p:nvSpPr>
        <p:spPr>
          <a:xfrm>
            <a:off x="6095998" y="3549986"/>
            <a:ext cx="5676899" cy="2132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sz="2000" dirty="0">
                <a:latin typeface="Times New Roman" panose="02020603050405020304" pitchFamily="18" charset="0"/>
                <a:cs typeface="Times New Roman" panose="02020603050405020304" pitchFamily="18" charset="0"/>
              </a:rPr>
              <a:t>Recovery does not affect whether or not there is a maximum limit, but it does determine the time position of the maximum limit (Moves forward in time). Can we see from clinical data over the years how this boundary has changed in position?. </a:t>
            </a:r>
            <a:r>
              <a:rPr lang="en-US" sz="2000" b="1" dirty="0">
                <a:solidFill>
                  <a:srgbClr val="C50A0A"/>
                </a:solidFill>
                <a:latin typeface="Times New Roman" panose="02020603050405020304" pitchFamily="18" charset="0"/>
                <a:cs typeface="Times New Roman" panose="02020603050405020304" pitchFamily="18" charset="0"/>
              </a:rPr>
              <a:t>(Changes in the SM correlation ???)</a:t>
            </a:r>
          </a:p>
        </p:txBody>
      </p:sp>
    </p:spTree>
    <p:extLst>
      <p:ext uri="{BB962C8B-B14F-4D97-AF65-F5344CB8AC3E}">
        <p14:creationId xmlns:p14="http://schemas.microsoft.com/office/powerpoint/2010/main" val="2298086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Mortality process</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603460" y="5946743"/>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recovery rate can determine the shape of the curve, </a:t>
            </a:r>
            <a:r>
              <a:rPr lang="en-US" sz="2000" b="1" dirty="0">
                <a:solidFill>
                  <a:srgbClr val="C50A0A"/>
                </a:solidFill>
                <a:latin typeface="Times New Roman" panose="02020603050405020304" pitchFamily="18" charset="0"/>
                <a:cs typeface="Times New Roman" panose="02020603050405020304" pitchFamily="18" charset="0"/>
              </a:rPr>
              <a:t>so could it significantly affect the shape of the SM correlation?</a:t>
            </a:r>
          </a:p>
        </p:txBody>
      </p:sp>
      <p:pic>
        <p:nvPicPr>
          <p:cNvPr id="4" name="Picture 3" descr="A graph showing different mortality rates&#10;&#10;Description automatically generated with medium confidence">
            <a:extLst>
              <a:ext uri="{FF2B5EF4-FFF2-40B4-BE49-F238E27FC236}">
                <a16:creationId xmlns:a16="http://schemas.microsoft.com/office/drawing/2014/main" id="{F74A31E0-8549-A180-07E4-2269E77BD855}"/>
              </a:ext>
            </a:extLst>
          </p:cNvPr>
          <p:cNvPicPr>
            <a:picLocks noChangeAspect="1"/>
          </p:cNvPicPr>
          <p:nvPr/>
        </p:nvPicPr>
        <p:blipFill rotWithShape="1">
          <a:blip r:embed="rId2"/>
          <a:srcRect r="11459"/>
          <a:stretch/>
        </p:blipFill>
        <p:spPr>
          <a:xfrm>
            <a:off x="88900" y="1220418"/>
            <a:ext cx="5867400" cy="4141694"/>
          </a:xfrm>
          <a:prstGeom prst="rect">
            <a:avLst/>
          </a:prstGeom>
        </p:spPr>
      </p:pic>
      <p:pic>
        <p:nvPicPr>
          <p:cNvPr id="6" name="Picture 5" descr="A graph showing different mortality rates&#10;&#10;Description automatically generated with medium confidence">
            <a:extLst>
              <a:ext uri="{FF2B5EF4-FFF2-40B4-BE49-F238E27FC236}">
                <a16:creationId xmlns:a16="http://schemas.microsoft.com/office/drawing/2014/main" id="{A79291C4-4534-DE08-1D65-0BA7BB37CE0D}"/>
              </a:ext>
            </a:extLst>
          </p:cNvPr>
          <p:cNvPicPr>
            <a:picLocks noChangeAspect="1"/>
          </p:cNvPicPr>
          <p:nvPr/>
        </p:nvPicPr>
        <p:blipFill rotWithShape="1">
          <a:blip r:embed="rId3"/>
          <a:srcRect r="11542"/>
          <a:stretch/>
        </p:blipFill>
        <p:spPr>
          <a:xfrm>
            <a:off x="6121694" y="1220418"/>
            <a:ext cx="5861838" cy="4141694"/>
          </a:xfrm>
          <a:prstGeom prst="rect">
            <a:avLst/>
          </a:prstGeom>
        </p:spPr>
      </p:pic>
      <p:sp>
        <p:nvSpPr>
          <p:cNvPr id="8" name="Title 1">
            <a:extLst>
              <a:ext uri="{FF2B5EF4-FFF2-40B4-BE49-F238E27FC236}">
                <a16:creationId xmlns:a16="http://schemas.microsoft.com/office/drawing/2014/main" id="{45C6564E-F627-CDA2-731C-4B40FE2A8515}"/>
              </a:ext>
            </a:extLst>
          </p:cNvPr>
          <p:cNvSpPr txBox="1">
            <a:spLocks/>
          </p:cNvSpPr>
          <p:nvPr/>
        </p:nvSpPr>
        <p:spPr>
          <a:xfrm>
            <a:off x="768854" y="5240678"/>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Mortality dynamics with high recovery rates (r&gt;0.7) allow to obtain behaviors such as Gompertz's law.</a:t>
            </a:r>
            <a:endParaRPr lang="en-US" sz="2000" dirty="0">
              <a:solidFill>
                <a:srgbClr val="D909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3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Mortality process</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603460" y="5946743"/>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recovery rate can determine the shape of the curve, </a:t>
            </a:r>
            <a:r>
              <a:rPr lang="en-US" sz="2000" b="1" dirty="0">
                <a:solidFill>
                  <a:srgbClr val="C50A0A"/>
                </a:solidFill>
                <a:latin typeface="Times New Roman" panose="02020603050405020304" pitchFamily="18" charset="0"/>
                <a:cs typeface="Times New Roman" panose="02020603050405020304" pitchFamily="18" charset="0"/>
              </a:rPr>
              <a:t>so could it significantly affect the shape of the SM correlation?</a:t>
            </a:r>
          </a:p>
        </p:txBody>
      </p:sp>
      <p:sp>
        <p:nvSpPr>
          <p:cNvPr id="8" name="Title 1">
            <a:extLst>
              <a:ext uri="{FF2B5EF4-FFF2-40B4-BE49-F238E27FC236}">
                <a16:creationId xmlns:a16="http://schemas.microsoft.com/office/drawing/2014/main" id="{45C6564E-F627-CDA2-731C-4B40FE2A8515}"/>
              </a:ext>
            </a:extLst>
          </p:cNvPr>
          <p:cNvSpPr txBox="1">
            <a:spLocks/>
          </p:cNvSpPr>
          <p:nvPr/>
        </p:nvSpPr>
        <p:spPr>
          <a:xfrm>
            <a:off x="768854" y="5240678"/>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Mortality dynamics with high recovery rates (r&gt;0.7) allow to obtain behaviors such as Gompertz's law.</a:t>
            </a:r>
            <a:endParaRPr lang="en-US" sz="2000" dirty="0">
              <a:solidFill>
                <a:srgbClr val="D9090A"/>
              </a:solidFill>
              <a:latin typeface="Times New Roman" panose="02020603050405020304" pitchFamily="18" charset="0"/>
              <a:cs typeface="Times New Roman" panose="02020603050405020304" pitchFamily="18" charset="0"/>
            </a:endParaRPr>
          </a:p>
        </p:txBody>
      </p:sp>
      <p:pic>
        <p:nvPicPr>
          <p:cNvPr id="10" name="Picture 9" descr="A graph showing different mortality rates&#10;&#10;Description automatically generated with medium confidence">
            <a:extLst>
              <a:ext uri="{FF2B5EF4-FFF2-40B4-BE49-F238E27FC236}">
                <a16:creationId xmlns:a16="http://schemas.microsoft.com/office/drawing/2014/main" id="{82D12C07-E779-61CB-5F38-608019454A25}"/>
              </a:ext>
            </a:extLst>
          </p:cNvPr>
          <p:cNvPicPr>
            <a:picLocks noChangeAspect="1"/>
          </p:cNvPicPr>
          <p:nvPr/>
        </p:nvPicPr>
        <p:blipFill rotWithShape="1">
          <a:blip r:embed="rId2"/>
          <a:srcRect r="10247"/>
          <a:stretch/>
        </p:blipFill>
        <p:spPr>
          <a:xfrm>
            <a:off x="171660" y="1199335"/>
            <a:ext cx="5917906" cy="4120971"/>
          </a:xfrm>
          <a:prstGeom prst="rect">
            <a:avLst/>
          </a:prstGeom>
        </p:spPr>
      </p:pic>
      <p:pic>
        <p:nvPicPr>
          <p:cNvPr id="12" name="Picture 11" descr="A graph of different mortality rates&#10;&#10;Description automatically generated with medium confidence">
            <a:extLst>
              <a:ext uri="{FF2B5EF4-FFF2-40B4-BE49-F238E27FC236}">
                <a16:creationId xmlns:a16="http://schemas.microsoft.com/office/drawing/2014/main" id="{85BB7E19-AB06-1BA2-194F-DB1C9C80C3D6}"/>
              </a:ext>
            </a:extLst>
          </p:cNvPr>
          <p:cNvPicPr>
            <a:picLocks noChangeAspect="1"/>
          </p:cNvPicPr>
          <p:nvPr/>
        </p:nvPicPr>
        <p:blipFill rotWithShape="1">
          <a:blip r:embed="rId3"/>
          <a:srcRect r="10247"/>
          <a:stretch/>
        </p:blipFill>
        <p:spPr>
          <a:xfrm>
            <a:off x="6121694" y="1199335"/>
            <a:ext cx="5917906" cy="4120971"/>
          </a:xfrm>
          <a:prstGeom prst="rect">
            <a:avLst/>
          </a:prstGeom>
        </p:spPr>
      </p:pic>
    </p:spTree>
    <p:extLst>
      <p:ext uri="{BB962C8B-B14F-4D97-AF65-F5344CB8AC3E}">
        <p14:creationId xmlns:p14="http://schemas.microsoft.com/office/powerpoint/2010/main" val="282201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graph of a number of people&#10;&#10;Description automatically generated with medium confidence">
            <a:extLst>
              <a:ext uri="{FF2B5EF4-FFF2-40B4-BE49-F238E27FC236}">
                <a16:creationId xmlns:a16="http://schemas.microsoft.com/office/drawing/2014/main" id="{476B4366-0A0F-F42B-B2BF-D372E182CE64}"/>
              </a:ext>
            </a:extLst>
          </p:cNvPr>
          <p:cNvPicPr>
            <a:picLocks noChangeAspect="1"/>
          </p:cNvPicPr>
          <p:nvPr/>
        </p:nvPicPr>
        <p:blipFill rotWithShape="1">
          <a:blip r:embed="rId2"/>
          <a:srcRect r="8009"/>
          <a:stretch/>
        </p:blipFill>
        <p:spPr>
          <a:xfrm>
            <a:off x="408470" y="1215426"/>
            <a:ext cx="5631735" cy="3826292"/>
          </a:xfrm>
          <a:prstGeom prst="rect">
            <a:avLst/>
          </a:prstGeom>
        </p:spPr>
      </p:pic>
      <p:pic>
        <p:nvPicPr>
          <p:cNvPr id="6" name="Picture 5" descr="A diagram of a number of numbers&#10;&#10;Description automatically generated with medium confidence">
            <a:extLst>
              <a:ext uri="{FF2B5EF4-FFF2-40B4-BE49-F238E27FC236}">
                <a16:creationId xmlns:a16="http://schemas.microsoft.com/office/drawing/2014/main" id="{5BEBC9EF-A2B4-B554-D8EB-6E371F53F934}"/>
              </a:ext>
            </a:extLst>
          </p:cNvPr>
          <p:cNvPicPr>
            <a:picLocks noChangeAspect="1"/>
          </p:cNvPicPr>
          <p:nvPr/>
        </p:nvPicPr>
        <p:blipFill rotWithShape="1">
          <a:blip r:embed="rId3"/>
          <a:srcRect l="7152" r="6699"/>
          <a:stretch/>
        </p:blipFill>
        <p:spPr>
          <a:xfrm>
            <a:off x="6374776" y="1269168"/>
            <a:ext cx="5200046" cy="3772550"/>
          </a:xfrm>
          <a:prstGeom prst="rect">
            <a:avLst/>
          </a:prstGeom>
        </p:spPr>
      </p:pic>
      <p:sp>
        <p:nvSpPr>
          <p:cNvPr id="14" name="Title 1">
            <a:extLst>
              <a:ext uri="{FF2B5EF4-FFF2-40B4-BE49-F238E27FC236}">
                <a16:creationId xmlns:a16="http://schemas.microsoft.com/office/drawing/2014/main" id="{7BF4CECE-D93B-C587-4D80-C662A2AD4EFD}"/>
              </a:ext>
            </a:extLst>
          </p:cNvPr>
          <p:cNvSpPr txBox="1">
            <a:spLocks/>
          </p:cNvSpPr>
          <p:nvPr/>
        </p:nvSpPr>
        <p:spPr>
          <a:xfrm>
            <a:off x="743159" y="5588832"/>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Higher recovery rate values with a constant mortality rate generate an increase in the alpha parameter and a decrease in the R parameter.</a:t>
            </a:r>
            <a:endParaRPr lang="en-US" sz="2000" b="1" dirty="0">
              <a:solidFill>
                <a:srgbClr val="C50A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923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graph of a number of people&#10;&#10;Description automatically generated with medium confidence">
            <a:extLst>
              <a:ext uri="{FF2B5EF4-FFF2-40B4-BE49-F238E27FC236}">
                <a16:creationId xmlns:a16="http://schemas.microsoft.com/office/drawing/2014/main" id="{476B4366-0A0F-F42B-B2BF-D372E182CE64}"/>
              </a:ext>
            </a:extLst>
          </p:cNvPr>
          <p:cNvPicPr>
            <a:picLocks noChangeAspect="1"/>
          </p:cNvPicPr>
          <p:nvPr/>
        </p:nvPicPr>
        <p:blipFill rotWithShape="1">
          <a:blip r:embed="rId2"/>
          <a:srcRect r="8009"/>
          <a:stretch/>
        </p:blipFill>
        <p:spPr>
          <a:xfrm>
            <a:off x="408470" y="1215426"/>
            <a:ext cx="5631735" cy="3826292"/>
          </a:xfrm>
          <a:prstGeom prst="rect">
            <a:avLst/>
          </a:prstGeom>
        </p:spPr>
      </p:pic>
      <p:pic>
        <p:nvPicPr>
          <p:cNvPr id="6" name="Picture 5" descr="A diagram of a number of numbers&#10;&#10;Description automatically generated with medium confidence">
            <a:extLst>
              <a:ext uri="{FF2B5EF4-FFF2-40B4-BE49-F238E27FC236}">
                <a16:creationId xmlns:a16="http://schemas.microsoft.com/office/drawing/2014/main" id="{5BEBC9EF-A2B4-B554-D8EB-6E371F53F934}"/>
              </a:ext>
            </a:extLst>
          </p:cNvPr>
          <p:cNvPicPr>
            <a:picLocks noChangeAspect="1"/>
          </p:cNvPicPr>
          <p:nvPr/>
        </p:nvPicPr>
        <p:blipFill rotWithShape="1">
          <a:blip r:embed="rId3"/>
          <a:srcRect l="7152" r="6699"/>
          <a:stretch/>
        </p:blipFill>
        <p:spPr>
          <a:xfrm>
            <a:off x="6374776" y="1269168"/>
            <a:ext cx="5200046" cy="3772550"/>
          </a:xfrm>
          <a:prstGeom prst="rect">
            <a:avLst/>
          </a:prstGeom>
        </p:spPr>
      </p:pic>
      <p:pic>
        <p:nvPicPr>
          <p:cNvPr id="11" name="Picture 10" descr="A diagram of a number of data&#10;&#10;Description automatically generated with medium confidence">
            <a:extLst>
              <a:ext uri="{FF2B5EF4-FFF2-40B4-BE49-F238E27FC236}">
                <a16:creationId xmlns:a16="http://schemas.microsoft.com/office/drawing/2014/main" id="{74C5767D-B0E4-032A-C520-87DAEA8CE7F3}"/>
              </a:ext>
            </a:extLst>
          </p:cNvPr>
          <p:cNvPicPr>
            <a:picLocks noChangeAspect="1"/>
          </p:cNvPicPr>
          <p:nvPr/>
        </p:nvPicPr>
        <p:blipFill rotWithShape="1">
          <a:blip r:embed="rId4"/>
          <a:srcRect l="7113" r="6699"/>
          <a:stretch/>
        </p:blipFill>
        <p:spPr>
          <a:xfrm>
            <a:off x="6298313" y="1215426"/>
            <a:ext cx="5276509" cy="3826292"/>
          </a:xfrm>
          <a:prstGeom prst="rect">
            <a:avLst/>
          </a:prstGeom>
        </p:spPr>
      </p:pic>
      <p:sp>
        <p:nvSpPr>
          <p:cNvPr id="2" name="Title 1">
            <a:extLst>
              <a:ext uri="{FF2B5EF4-FFF2-40B4-BE49-F238E27FC236}">
                <a16:creationId xmlns:a16="http://schemas.microsoft.com/office/drawing/2014/main" id="{B9C284A8-2522-AFBE-7D96-424783FAEE85}"/>
              </a:ext>
            </a:extLst>
          </p:cNvPr>
          <p:cNvSpPr txBox="1">
            <a:spLocks/>
          </p:cNvSpPr>
          <p:nvPr/>
        </p:nvSpPr>
        <p:spPr>
          <a:xfrm>
            <a:off x="743159" y="534588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 recoveries and low mortality make both observation groups have more similar SM correlations with each other </a:t>
            </a:r>
            <a:r>
              <a:rPr lang="en-US" sz="2000" b="1" dirty="0">
                <a:solidFill>
                  <a:srgbClr val="D9090A"/>
                </a:solidFill>
                <a:latin typeface="Times New Roman" panose="02020603050405020304" pitchFamily="18" charset="0"/>
                <a:cs typeface="Times New Roman" panose="02020603050405020304" pitchFamily="18" charset="0"/>
              </a:rPr>
              <a:t>(Stochasticity of the frailty index ???).</a:t>
            </a:r>
          </a:p>
        </p:txBody>
      </p:sp>
    </p:spTree>
    <p:extLst>
      <p:ext uri="{BB962C8B-B14F-4D97-AF65-F5344CB8AC3E}">
        <p14:creationId xmlns:p14="http://schemas.microsoft.com/office/powerpoint/2010/main" val="1388480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9C284A8-2522-AFBE-7D96-424783FAEE85}"/>
              </a:ext>
            </a:extLst>
          </p:cNvPr>
          <p:cNvSpPr txBox="1">
            <a:spLocks/>
          </p:cNvSpPr>
          <p:nvPr/>
        </p:nvSpPr>
        <p:spPr>
          <a:xfrm>
            <a:off x="743159" y="1114850"/>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 recoveries and low mortality make both observation groups have more similar SM correlations with each other </a:t>
            </a:r>
            <a:r>
              <a:rPr lang="en-US" sz="2000" b="1" dirty="0">
                <a:solidFill>
                  <a:srgbClr val="D9090A"/>
                </a:solidFill>
                <a:latin typeface="Times New Roman" panose="02020603050405020304" pitchFamily="18" charset="0"/>
                <a:cs typeface="Times New Roman" panose="02020603050405020304" pitchFamily="18" charset="0"/>
              </a:rPr>
              <a:t>(Stochasticity of the frailty index ???).</a:t>
            </a:r>
          </a:p>
        </p:txBody>
      </p:sp>
      <p:sp>
        <p:nvSpPr>
          <p:cNvPr id="5" name="Title 1">
            <a:extLst>
              <a:ext uri="{FF2B5EF4-FFF2-40B4-BE49-F238E27FC236}">
                <a16:creationId xmlns:a16="http://schemas.microsoft.com/office/drawing/2014/main" id="{AF9063F4-486F-8760-8AAC-C68A6150F1A6}"/>
              </a:ext>
            </a:extLst>
          </p:cNvPr>
          <p:cNvSpPr txBox="1">
            <a:spLocks/>
          </p:cNvSpPr>
          <p:nvPr/>
        </p:nvSpPr>
        <p:spPr>
          <a:xfrm>
            <a:off x="743159" y="2034416"/>
            <a:ext cx="10705680" cy="1181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en-US" sz="2000" dirty="0">
                <a:latin typeface="Times New Roman" panose="02020603050405020304" pitchFamily="18" charset="0"/>
                <a:cs typeface="Times New Roman" panose="02020603050405020304" pitchFamily="18" charset="0"/>
              </a:rPr>
              <a:t>If there is greater stochasticity of the frailty index, then there are greater differences between age groups. High mortality increases stochasticity at younger ages, i.e., as mortality increases, people at younger ages are affected. </a:t>
            </a:r>
            <a:endParaRPr lang="en-US" sz="2000" b="1" dirty="0">
              <a:solidFill>
                <a:srgbClr val="D9090A"/>
              </a:solidFill>
              <a:latin typeface="Times New Roman" panose="02020603050405020304" pitchFamily="18" charset="0"/>
              <a:cs typeface="Times New Roman" panose="02020603050405020304" pitchFamily="18" charset="0"/>
            </a:endParaRPr>
          </a:p>
        </p:txBody>
      </p:sp>
      <p:pic>
        <p:nvPicPr>
          <p:cNvPr id="10" name="Picture 9" descr="A graph showing the number of age parameters&#10;&#10;Description automatically generated with medium confidence">
            <a:extLst>
              <a:ext uri="{FF2B5EF4-FFF2-40B4-BE49-F238E27FC236}">
                <a16:creationId xmlns:a16="http://schemas.microsoft.com/office/drawing/2014/main" id="{66230E2A-1D76-7886-998C-A764167A30B7}"/>
              </a:ext>
            </a:extLst>
          </p:cNvPr>
          <p:cNvPicPr>
            <a:picLocks noChangeAspect="1"/>
          </p:cNvPicPr>
          <p:nvPr/>
        </p:nvPicPr>
        <p:blipFill rotWithShape="1">
          <a:blip r:embed="rId2"/>
          <a:srcRect r="6850"/>
          <a:stretch/>
        </p:blipFill>
        <p:spPr>
          <a:xfrm>
            <a:off x="433952" y="3215898"/>
            <a:ext cx="5110567" cy="3429000"/>
          </a:xfrm>
          <a:prstGeom prst="rect">
            <a:avLst/>
          </a:prstGeom>
        </p:spPr>
      </p:pic>
      <p:pic>
        <p:nvPicPr>
          <p:cNvPr id="15" name="Picture 14" descr="A graph of a number of individuals&#10;&#10;Description automatically generated with medium confidence">
            <a:extLst>
              <a:ext uri="{FF2B5EF4-FFF2-40B4-BE49-F238E27FC236}">
                <a16:creationId xmlns:a16="http://schemas.microsoft.com/office/drawing/2014/main" id="{592DB1CC-4248-58F2-5DB5-9D36F30A7CE1}"/>
              </a:ext>
            </a:extLst>
          </p:cNvPr>
          <p:cNvPicPr>
            <a:picLocks noChangeAspect="1"/>
          </p:cNvPicPr>
          <p:nvPr/>
        </p:nvPicPr>
        <p:blipFill rotWithShape="1">
          <a:blip r:embed="rId3"/>
          <a:srcRect r="6378" b="1356"/>
          <a:stretch/>
        </p:blipFill>
        <p:spPr>
          <a:xfrm>
            <a:off x="6096000" y="3215898"/>
            <a:ext cx="5207079" cy="3429000"/>
          </a:xfrm>
          <a:prstGeom prst="rect">
            <a:avLst/>
          </a:prstGeom>
        </p:spPr>
      </p:pic>
    </p:spTree>
    <p:extLst>
      <p:ext uri="{BB962C8B-B14F-4D97-AF65-F5344CB8AC3E}">
        <p14:creationId xmlns:p14="http://schemas.microsoft.com/office/powerpoint/2010/main" val="329005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30526</TotalTime>
  <Words>1722</Words>
  <Application>Microsoft Macintosh PowerPoint</Application>
  <PresentationFormat>Widescreen</PresentationFormat>
  <Paragraphs>240</Paragraphs>
  <Slides>63</Slides>
  <Notes>19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Mortality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32</cp:revision>
  <dcterms:created xsi:type="dcterms:W3CDTF">2023-03-08T12:33:02Z</dcterms:created>
  <dcterms:modified xsi:type="dcterms:W3CDTF">2024-01-22T15:31:38Z</dcterms:modified>
</cp:coreProperties>
</file>